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7"/>
  </p:notesMasterIdLst>
  <p:sldIdLst>
    <p:sldId id="257" r:id="rId2"/>
    <p:sldId id="259" r:id="rId3"/>
    <p:sldId id="258" r:id="rId4"/>
    <p:sldId id="290" r:id="rId5"/>
    <p:sldId id="263" r:id="rId6"/>
    <p:sldId id="293" r:id="rId7"/>
    <p:sldId id="267" r:id="rId8"/>
    <p:sldId id="270" r:id="rId9"/>
    <p:sldId id="300" r:id="rId10"/>
    <p:sldId id="302" r:id="rId11"/>
    <p:sldId id="301" r:id="rId12"/>
    <p:sldId id="272" r:id="rId13"/>
    <p:sldId id="273" r:id="rId14"/>
    <p:sldId id="274" r:id="rId15"/>
    <p:sldId id="275" r:id="rId16"/>
    <p:sldId id="297" r:id="rId17"/>
    <p:sldId id="277" r:id="rId18"/>
    <p:sldId id="278" r:id="rId19"/>
    <p:sldId id="279" r:id="rId20"/>
    <p:sldId id="281" r:id="rId21"/>
    <p:sldId id="282" r:id="rId22"/>
    <p:sldId id="283" r:id="rId23"/>
    <p:sldId id="287" r:id="rId24"/>
    <p:sldId id="288" r:id="rId25"/>
    <p:sldId id="28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E6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15" autoAdjust="0"/>
    <p:restoredTop sz="75964" autoAdjust="0"/>
  </p:normalViewPr>
  <p:slideViewPr>
    <p:cSldViewPr snapToGrid="0">
      <p:cViewPr varScale="1">
        <p:scale>
          <a:sx n="57" d="100"/>
          <a:sy n="57" d="100"/>
        </p:scale>
        <p:origin x="489" y="45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5729F-046A-43B1-89B7-FB1B1CB1077D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E199D-55EA-494A-A9FC-1B0509E125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23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29F75C-4884-4BFB-8207-78A7B818742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6245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3212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566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443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3889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7540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8378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8755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655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715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279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2194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100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1500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75371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854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29F75C-4884-4BFB-8207-78A7B818742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6529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984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125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030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899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146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743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>
                <a:latin typeface="+mj-lt"/>
                <a:ea typeface="+mj-e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4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FB60D76-311F-4F95-A253-429A6CF16A3B}" type="datetime1">
              <a:rPr lang="en-US" altLang="zh-CN" smtClean="0"/>
              <a:t>9/15/2021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2F2F3-B24B-4C1D-B27B-295B609D09B5}" type="datetime1">
              <a:rPr lang="en-US" altLang="zh-CN" smtClean="0"/>
              <a:t>9/15/2021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9D4C4-D6A7-4AD6-BF74-C9963FFDF4D7}" type="datetime1">
              <a:rPr lang="en-US" altLang="zh-CN" smtClean="0"/>
              <a:t>9/15/2021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93E4C-4267-48C5-9665-D883C1A83A66}" type="datetime1">
              <a:rPr lang="en-US" altLang="zh-CN" smtClean="0"/>
              <a:t>9/15/2021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5464E-73C9-4B6B-8A25-9DEB56BB0F55}" type="datetime1">
              <a:rPr lang="en-US" altLang="zh-CN" smtClean="0"/>
              <a:t>9/15/2021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4A4FE-747F-49E4-A56E-CBF14F823D8F}" type="datetime1">
              <a:rPr lang="en-US" altLang="zh-CN" smtClean="0"/>
              <a:t>9/15/2021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0C8A-B8E9-4A4C-A735-785219E0FA98}" type="datetime1">
              <a:rPr lang="en-US" altLang="zh-CN" smtClean="0"/>
              <a:t>9/15/2021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E0A00-5CEA-4540-810E-433129F12784}" type="datetime1">
              <a:rPr lang="en-US" altLang="zh-CN" smtClean="0"/>
              <a:t>9/15/2021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98410-2B1A-4AFE-B909-79BC3F861632}" type="datetime1">
              <a:rPr lang="en-US" altLang="zh-CN" smtClean="0"/>
              <a:t>9/15/2021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1BAB-43ED-4362-8F1C-E2E3ED31FC9F}" type="datetime1">
              <a:rPr lang="en-US" altLang="zh-CN" smtClean="0"/>
              <a:t>9/15/2021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C9AE6-F88F-4F51-A4BF-434A65FC6991}" type="datetime1">
              <a:rPr lang="en-US" altLang="zh-CN" smtClean="0"/>
              <a:t>9/15/2021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23553-20B2-47A8-A2D9-B2FBBD925E7F}" type="datetime1">
              <a:rPr lang="en-US" altLang="zh-CN" smtClean="0"/>
              <a:t>9/15/2021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665C-C9C8-4523-AD79-C5B022BAF5BB}" type="datetime1">
              <a:rPr lang="en-US" altLang="zh-CN" smtClean="0"/>
              <a:t>9/15/2021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9/15/2021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00BF0-1A1C-41F7-A444-EA038BE8292C}" type="datetime1">
              <a:rPr lang="en-US" altLang="zh-CN" smtClean="0"/>
              <a:t>9/15/2021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E7FC9-1512-4DB7-B15B-FA3DE31B6E3F}" type="datetime1">
              <a:rPr lang="en-US" altLang="zh-CN" smtClean="0"/>
              <a:t>9/15/2021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5247A-5093-4DE6-B356-08EA9897DA54}" type="datetime1">
              <a:rPr lang="en-US" altLang="zh-CN" smtClean="0"/>
              <a:t>9/15/2021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EF160-F017-4547-A61E-A558FAD3B835}" type="datetime1">
              <a:rPr lang="en-US" altLang="zh-CN" smtClean="0"/>
              <a:t>9/15/2021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5.jpe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12" Type="http://schemas.openxmlformats.org/officeDocument/2006/relationships/image" Target="../media/image3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11" Type="http://schemas.openxmlformats.org/officeDocument/2006/relationships/image" Target="../media/image33.jpeg"/><Relationship Id="rId5" Type="http://schemas.openxmlformats.org/officeDocument/2006/relationships/image" Target="../media/image27.jpeg"/><Relationship Id="rId15" Type="http://schemas.openxmlformats.org/officeDocument/2006/relationships/image" Target="../media/image37.jpeg"/><Relationship Id="rId10" Type="http://schemas.openxmlformats.org/officeDocument/2006/relationships/image" Target="../media/image32.jpeg"/><Relationship Id="rId4" Type="http://schemas.openxmlformats.org/officeDocument/2006/relationships/image" Target="../media/image26.jpeg"/><Relationship Id="rId9" Type="http://schemas.openxmlformats.org/officeDocument/2006/relationships/image" Target="../media/image31.jpeg"/><Relationship Id="rId14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png"/><Relationship Id="rId9" Type="http://schemas.openxmlformats.org/officeDocument/2006/relationships/image" Target="../media/image4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DIGITAL </a:t>
            </a:r>
            <a:r>
              <a:rPr lang="en-US" altLang="zh-CN" dirty="0" smtClean="0"/>
              <a:t>LOGIC</a:t>
            </a:r>
            <a:br>
              <a:rPr lang="en-US" altLang="zh-CN" dirty="0" smtClean="0"/>
            </a:br>
            <a:r>
              <a:rPr lang="zh-CN" altLang="en-US" dirty="0" smtClean="0"/>
              <a:t>数字逻辑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COLLEGE OF COMPUTER SCIENCES</a:t>
            </a:r>
          </a:p>
          <a:p>
            <a:r>
              <a:rPr lang="en-US" altLang="zh-CN" sz="2800" dirty="0" smtClean="0"/>
              <a:t>LUXIAOCHUN  </a:t>
            </a:r>
            <a:r>
              <a:rPr lang="zh-CN" altLang="en-US" sz="2800" dirty="0" smtClean="0"/>
              <a:t>卢晓春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120720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Mechatronics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9/15/2021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728133" y="1981203"/>
            <a:ext cx="276013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Electronic controls</a:t>
            </a:r>
            <a:endParaRPr lang="zh-CN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728133" y="3471334"/>
            <a:ext cx="276013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Electromechanical interface</a:t>
            </a:r>
            <a:endParaRPr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728133" y="4876800"/>
            <a:ext cx="276013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Robotic unit</a:t>
            </a:r>
            <a:endParaRPr lang="zh-CN" altLang="en-US" sz="2400" dirty="0"/>
          </a:p>
        </p:txBody>
      </p:sp>
      <p:sp>
        <p:nvSpPr>
          <p:cNvPr id="9" name="下箭头 8"/>
          <p:cNvSpPr/>
          <p:nvPr/>
        </p:nvSpPr>
        <p:spPr>
          <a:xfrm>
            <a:off x="1987041" y="2952079"/>
            <a:ext cx="242316" cy="489204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>
            <a:off x="1987042" y="4387597"/>
            <a:ext cx="242316" cy="489204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291dfa0042b6e697e1ea8677ebc1ef07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41263" y="1811736"/>
            <a:ext cx="7502656" cy="422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461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History of Digital System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9/15/2021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灯片编号占位符 2"/>
          <p:cNvSpPr txBox="1">
            <a:spLocks/>
          </p:cNvSpPr>
          <p:nvPr/>
        </p:nvSpPr>
        <p:spPr>
          <a:xfrm>
            <a:off x="7744872" y="656272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654CDA-2F66-4C43-A884-56DEDD513BE9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7" name="Freeform 4"/>
          <p:cNvSpPr>
            <a:spLocks noEditPoints="1" noChangeArrowheads="1"/>
          </p:cNvSpPr>
          <p:nvPr/>
        </p:nvSpPr>
        <p:spPr bwMode="auto">
          <a:xfrm>
            <a:off x="2271172" y="2599541"/>
            <a:ext cx="5943600" cy="4038600"/>
          </a:xfrm>
          <a:custGeom>
            <a:avLst/>
            <a:gdLst>
              <a:gd name="T0" fmla="*/ 2301564 w 2820"/>
              <a:gd name="T1" fmla="*/ 69344 h 2912"/>
              <a:gd name="T2" fmla="*/ 1732496 w 2820"/>
              <a:gd name="T3" fmla="*/ 232996 h 2912"/>
              <a:gd name="T4" fmla="*/ 1251950 w 2820"/>
              <a:gd name="T5" fmla="*/ 416065 h 2912"/>
              <a:gd name="T6" fmla="*/ 855710 w 2820"/>
              <a:gd name="T7" fmla="*/ 618549 h 2912"/>
              <a:gd name="T8" fmla="*/ 535346 w 2820"/>
              <a:gd name="T9" fmla="*/ 837677 h 2912"/>
              <a:gd name="T10" fmla="*/ 295072 w 2820"/>
              <a:gd name="T11" fmla="*/ 1070673 h 2912"/>
              <a:gd name="T12" fmla="*/ 126460 w 2820"/>
              <a:gd name="T13" fmla="*/ 1309216 h 2912"/>
              <a:gd name="T14" fmla="*/ 29507 w 2820"/>
              <a:gd name="T15" fmla="*/ 1556081 h 2912"/>
              <a:gd name="T16" fmla="*/ 0 w 2820"/>
              <a:gd name="T17" fmla="*/ 1802946 h 2912"/>
              <a:gd name="T18" fmla="*/ 37938 w 2820"/>
              <a:gd name="T19" fmla="*/ 2047038 h 2912"/>
              <a:gd name="T20" fmla="*/ 134890 w 2820"/>
              <a:gd name="T21" fmla="*/ 2288355 h 2912"/>
              <a:gd name="T22" fmla="*/ 290857 w 2820"/>
              <a:gd name="T23" fmla="*/ 2521351 h 2912"/>
              <a:gd name="T24" fmla="*/ 501623 w 2820"/>
              <a:gd name="T25" fmla="*/ 2743252 h 2912"/>
              <a:gd name="T26" fmla="*/ 767188 w 2820"/>
              <a:gd name="T27" fmla="*/ 2948511 h 2912"/>
              <a:gd name="T28" fmla="*/ 1079122 w 2820"/>
              <a:gd name="T29" fmla="*/ 3137127 h 2912"/>
              <a:gd name="T30" fmla="*/ 1441639 w 2820"/>
              <a:gd name="T31" fmla="*/ 3303553 h 2912"/>
              <a:gd name="T32" fmla="*/ 1842094 w 2820"/>
              <a:gd name="T33" fmla="*/ 3445015 h 2912"/>
              <a:gd name="T34" fmla="*/ 2288918 w 2820"/>
              <a:gd name="T35" fmla="*/ 3555965 h 2912"/>
              <a:gd name="T36" fmla="*/ 2769465 w 2820"/>
              <a:gd name="T37" fmla="*/ 3636404 h 2912"/>
              <a:gd name="T38" fmla="*/ 3283734 w 2820"/>
              <a:gd name="T39" fmla="*/ 3680784 h 2912"/>
              <a:gd name="T40" fmla="*/ 3831725 w 2820"/>
              <a:gd name="T41" fmla="*/ 3686332 h 2912"/>
              <a:gd name="T42" fmla="*/ 4405009 w 2820"/>
              <a:gd name="T43" fmla="*/ 3650273 h 2912"/>
              <a:gd name="T44" fmla="*/ 5003584 w 2820"/>
              <a:gd name="T45" fmla="*/ 3569834 h 2912"/>
              <a:gd name="T46" fmla="*/ 5361886 w 2820"/>
              <a:gd name="T47" fmla="*/ 4038600 h 2912"/>
              <a:gd name="T48" fmla="*/ 3937108 w 2820"/>
              <a:gd name="T49" fmla="*/ 2152441 h 2912"/>
              <a:gd name="T50" fmla="*/ 4122582 w 2820"/>
              <a:gd name="T51" fmla="*/ 2654492 h 2912"/>
              <a:gd name="T52" fmla="*/ 3768495 w 2820"/>
              <a:gd name="T53" fmla="*/ 2685003 h 2912"/>
              <a:gd name="T54" fmla="*/ 3405978 w 2820"/>
              <a:gd name="T55" fmla="*/ 2682230 h 2912"/>
              <a:gd name="T56" fmla="*/ 3039245 w 2820"/>
              <a:gd name="T57" fmla="*/ 2651718 h 2912"/>
              <a:gd name="T58" fmla="*/ 2680943 w 2820"/>
              <a:gd name="T59" fmla="*/ 2596243 h 2912"/>
              <a:gd name="T60" fmla="*/ 2335287 w 2820"/>
              <a:gd name="T61" fmla="*/ 2513030 h 2912"/>
              <a:gd name="T62" fmla="*/ 2006492 w 2820"/>
              <a:gd name="T63" fmla="*/ 2407627 h 2912"/>
              <a:gd name="T64" fmla="*/ 1707204 w 2820"/>
              <a:gd name="T65" fmla="*/ 2282808 h 2912"/>
              <a:gd name="T66" fmla="*/ 1441639 w 2820"/>
              <a:gd name="T67" fmla="*/ 2138572 h 2912"/>
              <a:gd name="T68" fmla="*/ 1218227 w 2820"/>
              <a:gd name="T69" fmla="*/ 1980467 h 2912"/>
              <a:gd name="T70" fmla="*/ 1041184 w 2820"/>
              <a:gd name="T71" fmla="*/ 1808494 h 2912"/>
              <a:gd name="T72" fmla="*/ 923155 w 2820"/>
              <a:gd name="T73" fmla="*/ 1622652 h 2912"/>
              <a:gd name="T74" fmla="*/ 864140 w 2820"/>
              <a:gd name="T75" fmla="*/ 1431262 h 2912"/>
              <a:gd name="T76" fmla="*/ 876786 w 2820"/>
              <a:gd name="T77" fmla="*/ 1231551 h 2912"/>
              <a:gd name="T78" fmla="*/ 969523 w 2820"/>
              <a:gd name="T79" fmla="*/ 1029066 h 2912"/>
              <a:gd name="T80" fmla="*/ 1146567 w 2820"/>
              <a:gd name="T81" fmla="*/ 821034 h 2912"/>
              <a:gd name="T82" fmla="*/ 1412132 w 2820"/>
              <a:gd name="T83" fmla="*/ 615776 h 2912"/>
              <a:gd name="T84" fmla="*/ 1778865 w 2820"/>
              <a:gd name="T85" fmla="*/ 413291 h 2912"/>
              <a:gd name="T86" fmla="*/ 2255196 w 2820"/>
              <a:gd name="T87" fmla="*/ 213580 h 2912"/>
              <a:gd name="T88" fmla="*/ 2841125 w 2820"/>
              <a:gd name="T89" fmla="*/ 22190 h 2912"/>
              <a:gd name="T90" fmla="*/ 5943600 w 2820"/>
              <a:gd name="T91" fmla="*/ 2682230 h 2912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2820" h="2912">
                <a:moveTo>
                  <a:pt x="1244" y="0"/>
                </a:moveTo>
                <a:lnTo>
                  <a:pt x="1092" y="50"/>
                </a:lnTo>
                <a:lnTo>
                  <a:pt x="952" y="106"/>
                </a:lnTo>
                <a:lnTo>
                  <a:pt x="822" y="168"/>
                </a:lnTo>
                <a:lnTo>
                  <a:pt x="704" y="232"/>
                </a:lnTo>
                <a:lnTo>
                  <a:pt x="594" y="300"/>
                </a:lnTo>
                <a:lnTo>
                  <a:pt x="494" y="372"/>
                </a:lnTo>
                <a:lnTo>
                  <a:pt x="406" y="446"/>
                </a:lnTo>
                <a:lnTo>
                  <a:pt x="324" y="524"/>
                </a:lnTo>
                <a:lnTo>
                  <a:pt x="254" y="604"/>
                </a:lnTo>
                <a:lnTo>
                  <a:pt x="192" y="686"/>
                </a:lnTo>
                <a:lnTo>
                  <a:pt x="140" y="772"/>
                </a:lnTo>
                <a:lnTo>
                  <a:pt x="96" y="856"/>
                </a:lnTo>
                <a:lnTo>
                  <a:pt x="60" y="944"/>
                </a:lnTo>
                <a:lnTo>
                  <a:pt x="32" y="1032"/>
                </a:lnTo>
                <a:lnTo>
                  <a:pt x="14" y="1122"/>
                </a:lnTo>
                <a:lnTo>
                  <a:pt x="2" y="1210"/>
                </a:lnTo>
                <a:lnTo>
                  <a:pt x="0" y="1300"/>
                </a:lnTo>
                <a:lnTo>
                  <a:pt x="4" y="1388"/>
                </a:lnTo>
                <a:lnTo>
                  <a:pt x="18" y="1476"/>
                </a:lnTo>
                <a:lnTo>
                  <a:pt x="36" y="1564"/>
                </a:lnTo>
                <a:lnTo>
                  <a:pt x="64" y="1650"/>
                </a:lnTo>
                <a:lnTo>
                  <a:pt x="96" y="1736"/>
                </a:lnTo>
                <a:lnTo>
                  <a:pt x="138" y="1818"/>
                </a:lnTo>
                <a:lnTo>
                  <a:pt x="184" y="1900"/>
                </a:lnTo>
                <a:lnTo>
                  <a:pt x="238" y="1978"/>
                </a:lnTo>
                <a:lnTo>
                  <a:pt x="298" y="2054"/>
                </a:lnTo>
                <a:lnTo>
                  <a:pt x="364" y="2126"/>
                </a:lnTo>
                <a:lnTo>
                  <a:pt x="434" y="2196"/>
                </a:lnTo>
                <a:lnTo>
                  <a:pt x="512" y="2262"/>
                </a:lnTo>
                <a:lnTo>
                  <a:pt x="596" y="2324"/>
                </a:lnTo>
                <a:lnTo>
                  <a:pt x="684" y="2382"/>
                </a:lnTo>
                <a:lnTo>
                  <a:pt x="776" y="2436"/>
                </a:lnTo>
                <a:lnTo>
                  <a:pt x="874" y="2484"/>
                </a:lnTo>
                <a:lnTo>
                  <a:pt x="978" y="2526"/>
                </a:lnTo>
                <a:lnTo>
                  <a:pt x="1086" y="2564"/>
                </a:lnTo>
                <a:lnTo>
                  <a:pt x="1198" y="2596"/>
                </a:lnTo>
                <a:lnTo>
                  <a:pt x="1314" y="2622"/>
                </a:lnTo>
                <a:lnTo>
                  <a:pt x="1434" y="2642"/>
                </a:lnTo>
                <a:lnTo>
                  <a:pt x="1558" y="2654"/>
                </a:lnTo>
                <a:lnTo>
                  <a:pt x="1686" y="2660"/>
                </a:lnTo>
                <a:lnTo>
                  <a:pt x="1818" y="2658"/>
                </a:lnTo>
                <a:lnTo>
                  <a:pt x="1952" y="2650"/>
                </a:lnTo>
                <a:lnTo>
                  <a:pt x="2090" y="2632"/>
                </a:lnTo>
                <a:lnTo>
                  <a:pt x="2230" y="2608"/>
                </a:lnTo>
                <a:lnTo>
                  <a:pt x="2374" y="2574"/>
                </a:lnTo>
                <a:lnTo>
                  <a:pt x="2542" y="2912"/>
                </a:lnTo>
                <a:lnTo>
                  <a:pt x="2544" y="2912"/>
                </a:lnTo>
                <a:lnTo>
                  <a:pt x="2820" y="1934"/>
                </a:lnTo>
                <a:lnTo>
                  <a:pt x="1868" y="1552"/>
                </a:lnTo>
                <a:lnTo>
                  <a:pt x="2036" y="1894"/>
                </a:lnTo>
                <a:lnTo>
                  <a:pt x="1956" y="1914"/>
                </a:lnTo>
                <a:lnTo>
                  <a:pt x="1872" y="1928"/>
                </a:lnTo>
                <a:lnTo>
                  <a:pt x="1788" y="1936"/>
                </a:lnTo>
                <a:lnTo>
                  <a:pt x="1702" y="1938"/>
                </a:lnTo>
                <a:lnTo>
                  <a:pt x="1616" y="1934"/>
                </a:lnTo>
                <a:lnTo>
                  <a:pt x="1528" y="1926"/>
                </a:lnTo>
                <a:lnTo>
                  <a:pt x="1442" y="1912"/>
                </a:lnTo>
                <a:lnTo>
                  <a:pt x="1356" y="1894"/>
                </a:lnTo>
                <a:lnTo>
                  <a:pt x="1272" y="1872"/>
                </a:lnTo>
                <a:lnTo>
                  <a:pt x="1188" y="1844"/>
                </a:lnTo>
                <a:lnTo>
                  <a:pt x="1108" y="1812"/>
                </a:lnTo>
                <a:lnTo>
                  <a:pt x="1028" y="1776"/>
                </a:lnTo>
                <a:lnTo>
                  <a:pt x="952" y="1736"/>
                </a:lnTo>
                <a:lnTo>
                  <a:pt x="880" y="1692"/>
                </a:lnTo>
                <a:lnTo>
                  <a:pt x="810" y="1646"/>
                </a:lnTo>
                <a:lnTo>
                  <a:pt x="744" y="1596"/>
                </a:lnTo>
                <a:lnTo>
                  <a:pt x="684" y="1542"/>
                </a:lnTo>
                <a:lnTo>
                  <a:pt x="628" y="1486"/>
                </a:lnTo>
                <a:lnTo>
                  <a:pt x="578" y="1428"/>
                </a:lnTo>
                <a:lnTo>
                  <a:pt x="532" y="1366"/>
                </a:lnTo>
                <a:lnTo>
                  <a:pt x="494" y="1304"/>
                </a:lnTo>
                <a:lnTo>
                  <a:pt x="462" y="1238"/>
                </a:lnTo>
                <a:lnTo>
                  <a:pt x="438" y="1170"/>
                </a:lnTo>
                <a:lnTo>
                  <a:pt x="420" y="1102"/>
                </a:lnTo>
                <a:lnTo>
                  <a:pt x="410" y="1032"/>
                </a:lnTo>
                <a:lnTo>
                  <a:pt x="410" y="960"/>
                </a:lnTo>
                <a:lnTo>
                  <a:pt x="416" y="888"/>
                </a:lnTo>
                <a:lnTo>
                  <a:pt x="434" y="816"/>
                </a:lnTo>
                <a:lnTo>
                  <a:pt x="460" y="742"/>
                </a:lnTo>
                <a:lnTo>
                  <a:pt x="496" y="668"/>
                </a:lnTo>
                <a:lnTo>
                  <a:pt x="544" y="592"/>
                </a:lnTo>
                <a:lnTo>
                  <a:pt x="602" y="518"/>
                </a:lnTo>
                <a:lnTo>
                  <a:pt x="670" y="444"/>
                </a:lnTo>
                <a:lnTo>
                  <a:pt x="752" y="370"/>
                </a:lnTo>
                <a:lnTo>
                  <a:pt x="844" y="298"/>
                </a:lnTo>
                <a:lnTo>
                  <a:pt x="950" y="226"/>
                </a:lnTo>
                <a:lnTo>
                  <a:pt x="1070" y="154"/>
                </a:lnTo>
                <a:lnTo>
                  <a:pt x="1202" y="84"/>
                </a:lnTo>
                <a:lnTo>
                  <a:pt x="1348" y="16"/>
                </a:lnTo>
                <a:lnTo>
                  <a:pt x="1244" y="0"/>
                </a:lnTo>
                <a:close/>
                <a:moveTo>
                  <a:pt x="2820" y="1934"/>
                </a:moveTo>
                <a:lnTo>
                  <a:pt x="2820" y="1934"/>
                </a:lnTo>
                <a:close/>
              </a:path>
            </a:pathLst>
          </a:custGeom>
          <a:gradFill rotWithShape="1">
            <a:gsLst>
              <a:gs pos="0">
                <a:srgbClr val="A603AB"/>
              </a:gs>
              <a:gs pos="21001">
                <a:srgbClr val="0819FB"/>
              </a:gs>
              <a:gs pos="35001">
                <a:srgbClr val="1A8D48"/>
              </a:gs>
              <a:gs pos="52000">
                <a:srgbClr val="FFFF00"/>
              </a:gs>
              <a:gs pos="73000">
                <a:srgbClr val="EE3F17"/>
              </a:gs>
              <a:gs pos="88000">
                <a:srgbClr val="E81766"/>
              </a:gs>
              <a:gs pos="100000">
                <a:srgbClr val="A603AB"/>
              </a:gs>
            </a:gsLst>
            <a:lin ang="5400000" scaled="0"/>
          </a:gradFill>
          <a:ln>
            <a:noFill/>
          </a:ln>
          <a:effectLst>
            <a:outerShdw dist="206741" dir="8249373" algn="ctr" rotWithShape="0">
              <a:srgbClr val="000000">
                <a:alpha val="50000"/>
              </a:srgbClr>
            </a:outerShdw>
          </a:effectLst>
          <a:extLst/>
        </p:spPr>
        <p:txBody>
          <a:bodyPr/>
          <a:lstStyle/>
          <a:p>
            <a:endParaRPr lang="zh-CN" altLang="en-US"/>
          </a:p>
        </p:txBody>
      </p:sp>
      <p:grpSp>
        <p:nvGrpSpPr>
          <p:cNvPr id="8" name="Group 5"/>
          <p:cNvGrpSpPr>
            <a:grpSpLocks/>
          </p:cNvGrpSpPr>
          <p:nvPr/>
        </p:nvGrpSpPr>
        <p:grpSpPr bwMode="auto">
          <a:xfrm>
            <a:off x="4252372" y="4455329"/>
            <a:ext cx="1981200" cy="2030412"/>
            <a:chOff x="1776" y="2417"/>
            <a:chExt cx="1248" cy="1279"/>
          </a:xfrm>
        </p:grpSpPr>
        <p:pic>
          <p:nvPicPr>
            <p:cNvPr id="9" name="Picture 6" descr="Picture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6" y="3353"/>
              <a:ext cx="1248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1877" y="2417"/>
              <a:ext cx="1074" cy="1075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1" name="Oval 8"/>
            <p:cNvSpPr>
              <a:spLocks noChangeArrowheads="1"/>
            </p:cNvSpPr>
            <p:nvPr/>
          </p:nvSpPr>
          <p:spPr bwMode="auto">
            <a:xfrm>
              <a:off x="1890" y="2423"/>
              <a:ext cx="1049" cy="1048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2" name="Oval 9"/>
            <p:cNvSpPr>
              <a:spLocks noChangeArrowheads="1"/>
            </p:cNvSpPr>
            <p:nvPr/>
          </p:nvSpPr>
          <p:spPr bwMode="auto">
            <a:xfrm>
              <a:off x="1901" y="2433"/>
              <a:ext cx="998" cy="980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3" name="Oval 10"/>
            <p:cNvSpPr>
              <a:spLocks noChangeArrowheads="1"/>
            </p:cNvSpPr>
            <p:nvPr/>
          </p:nvSpPr>
          <p:spPr bwMode="auto">
            <a:xfrm>
              <a:off x="1959" y="2461"/>
              <a:ext cx="888" cy="795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14" name="Group 11"/>
          <p:cNvGrpSpPr>
            <a:grpSpLocks/>
          </p:cNvGrpSpPr>
          <p:nvPr/>
        </p:nvGrpSpPr>
        <p:grpSpPr bwMode="auto">
          <a:xfrm>
            <a:off x="2347372" y="4091791"/>
            <a:ext cx="1676400" cy="1631950"/>
            <a:chOff x="576" y="2188"/>
            <a:chExt cx="1056" cy="1028"/>
          </a:xfrm>
        </p:grpSpPr>
        <p:pic>
          <p:nvPicPr>
            <p:cNvPr id="15" name="Picture 12" descr="Picture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2924"/>
              <a:ext cx="1056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Oval 13"/>
            <p:cNvSpPr>
              <a:spLocks noChangeArrowheads="1"/>
            </p:cNvSpPr>
            <p:nvPr/>
          </p:nvSpPr>
          <p:spPr bwMode="auto">
            <a:xfrm>
              <a:off x="714" y="2188"/>
              <a:ext cx="860" cy="860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auto">
            <a:xfrm>
              <a:off x="725" y="2193"/>
              <a:ext cx="839" cy="838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auto">
            <a:xfrm>
              <a:off x="734" y="2201"/>
              <a:ext cx="798" cy="784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auto">
            <a:xfrm>
              <a:off x="780" y="2223"/>
              <a:ext cx="710" cy="636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20" name="Group 17"/>
          <p:cNvGrpSpPr>
            <a:grpSpLocks/>
          </p:cNvGrpSpPr>
          <p:nvPr/>
        </p:nvGrpSpPr>
        <p:grpSpPr bwMode="auto">
          <a:xfrm>
            <a:off x="2118772" y="2723366"/>
            <a:ext cx="1371600" cy="1204913"/>
            <a:chOff x="432" y="1326"/>
            <a:chExt cx="864" cy="759"/>
          </a:xfrm>
        </p:grpSpPr>
        <p:pic>
          <p:nvPicPr>
            <p:cNvPr id="21" name="Picture 18" descr="Picture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1847"/>
              <a:ext cx="864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Oval 19"/>
            <p:cNvSpPr>
              <a:spLocks noChangeArrowheads="1"/>
            </p:cNvSpPr>
            <p:nvPr/>
          </p:nvSpPr>
          <p:spPr bwMode="auto">
            <a:xfrm>
              <a:off x="560" y="1326"/>
              <a:ext cx="645" cy="645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3" name="Oval 20"/>
            <p:cNvSpPr>
              <a:spLocks noChangeArrowheads="1"/>
            </p:cNvSpPr>
            <p:nvPr/>
          </p:nvSpPr>
          <p:spPr bwMode="auto">
            <a:xfrm>
              <a:off x="568" y="1329"/>
              <a:ext cx="630" cy="630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4" name="Oval 21"/>
            <p:cNvSpPr>
              <a:spLocks noChangeArrowheads="1"/>
            </p:cNvSpPr>
            <p:nvPr/>
          </p:nvSpPr>
          <p:spPr bwMode="auto">
            <a:xfrm>
              <a:off x="575" y="1336"/>
              <a:ext cx="599" cy="588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5" name="Oval 22"/>
            <p:cNvSpPr>
              <a:spLocks noChangeArrowheads="1"/>
            </p:cNvSpPr>
            <p:nvPr/>
          </p:nvSpPr>
          <p:spPr bwMode="auto">
            <a:xfrm>
              <a:off x="609" y="1352"/>
              <a:ext cx="534" cy="477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26" name="Group 23"/>
          <p:cNvGrpSpPr>
            <a:grpSpLocks/>
          </p:cNvGrpSpPr>
          <p:nvPr/>
        </p:nvGrpSpPr>
        <p:grpSpPr bwMode="auto">
          <a:xfrm>
            <a:off x="3718972" y="2142341"/>
            <a:ext cx="1066800" cy="828675"/>
            <a:chOff x="1440" y="960"/>
            <a:chExt cx="672" cy="522"/>
          </a:xfrm>
        </p:grpSpPr>
        <p:pic>
          <p:nvPicPr>
            <p:cNvPr id="27" name="Picture 24" descr="Picture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" y="1296"/>
              <a:ext cx="672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Oval 25"/>
            <p:cNvSpPr>
              <a:spLocks noChangeArrowheads="1"/>
            </p:cNvSpPr>
            <p:nvPr/>
          </p:nvSpPr>
          <p:spPr bwMode="auto">
            <a:xfrm>
              <a:off x="1565" y="960"/>
              <a:ext cx="430" cy="430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9" name="Oval 26"/>
            <p:cNvSpPr>
              <a:spLocks noChangeArrowheads="1"/>
            </p:cNvSpPr>
            <p:nvPr/>
          </p:nvSpPr>
          <p:spPr bwMode="auto">
            <a:xfrm>
              <a:off x="1571" y="962"/>
              <a:ext cx="419" cy="420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0" name="Oval 27"/>
            <p:cNvSpPr>
              <a:spLocks noChangeArrowheads="1"/>
            </p:cNvSpPr>
            <p:nvPr/>
          </p:nvSpPr>
          <p:spPr bwMode="auto">
            <a:xfrm>
              <a:off x="1575" y="966"/>
              <a:ext cx="399" cy="392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1" name="Oval 28"/>
            <p:cNvSpPr>
              <a:spLocks noChangeArrowheads="1"/>
            </p:cNvSpPr>
            <p:nvPr/>
          </p:nvSpPr>
          <p:spPr bwMode="auto">
            <a:xfrm>
              <a:off x="1598" y="978"/>
              <a:ext cx="355" cy="317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</p:grpSp>
      <p:sp>
        <p:nvSpPr>
          <p:cNvPr id="32" name="Text Box 29"/>
          <p:cNvSpPr txBox="1">
            <a:spLocks noChangeArrowheads="1"/>
          </p:cNvSpPr>
          <p:nvPr/>
        </p:nvSpPr>
        <p:spPr bwMode="auto">
          <a:xfrm>
            <a:off x="3593560" y="2329666"/>
            <a:ext cx="11922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2"/>
                </a:solidFill>
                <a:latin typeface="Verdana" pitchFamily="34" charset="0"/>
              </a:defRPr>
            </a:lvl1pPr>
            <a:lvl2pPr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/>
            <a:r>
              <a:rPr lang="en-US" altLang="zh-CN" sz="140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17</a:t>
            </a:r>
            <a:r>
              <a:rPr lang="en-US" altLang="zh-CN" sz="1400" baseline="3000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th</a:t>
            </a:r>
            <a:r>
              <a:rPr lang="en-US" altLang="zh-CN" sz="140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 century</a:t>
            </a:r>
            <a:endParaRPr lang="zh-CN" altLang="en-US" sz="1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33" name="Text Box 30"/>
          <p:cNvSpPr txBox="1">
            <a:spLocks noChangeArrowheads="1"/>
          </p:cNvSpPr>
          <p:nvPr/>
        </p:nvSpPr>
        <p:spPr bwMode="auto">
          <a:xfrm>
            <a:off x="1960022" y="2939266"/>
            <a:ext cx="14843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2"/>
                </a:solidFill>
                <a:latin typeface="Verdana" pitchFamily="34" charset="0"/>
              </a:defRPr>
            </a:lvl1pPr>
            <a:lvl2pPr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/>
            <a:r>
              <a:rPr lang="en-US" altLang="zh-CN" sz="180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19</a:t>
            </a:r>
            <a:r>
              <a:rPr lang="en-US" altLang="zh-CN" sz="1800" baseline="3000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th</a:t>
            </a:r>
            <a:r>
              <a:rPr lang="en-US" altLang="zh-CN" sz="180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 century</a:t>
            </a:r>
            <a:endParaRPr lang="zh-CN" altLang="en-US" sz="18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34" name="Text Box 31"/>
          <p:cNvSpPr txBox="1">
            <a:spLocks noChangeArrowheads="1"/>
          </p:cNvSpPr>
          <p:nvPr/>
        </p:nvSpPr>
        <p:spPr bwMode="auto">
          <a:xfrm>
            <a:off x="2432027" y="4571216"/>
            <a:ext cx="1793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2"/>
                </a:solidFill>
                <a:latin typeface="Verdana" pitchFamily="34" charset="0"/>
              </a:defRPr>
            </a:lvl1pPr>
            <a:lvl2pPr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/>
            <a:r>
              <a:rPr lang="en-US" altLang="zh-CN" sz="2400" b="0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20</a:t>
            </a:r>
            <a:r>
              <a:rPr lang="en-US" altLang="zh-CN" sz="2400" b="0" baseline="30000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th</a:t>
            </a:r>
            <a:r>
              <a:rPr lang="en-US" altLang="zh-CN" sz="2400" b="0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 century</a:t>
            </a:r>
            <a:endParaRPr lang="zh-CN" altLang="en-US" sz="2400" b="0" dirty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35" name="Text Box 32"/>
          <p:cNvSpPr txBox="1">
            <a:spLocks noChangeArrowheads="1"/>
          </p:cNvSpPr>
          <p:nvPr/>
        </p:nvSpPr>
        <p:spPr bwMode="auto">
          <a:xfrm>
            <a:off x="4315872" y="5061754"/>
            <a:ext cx="1865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2"/>
                </a:solidFill>
                <a:latin typeface="Verdana" pitchFamily="34" charset="0"/>
              </a:defRPr>
            </a:lvl1pPr>
            <a:lvl2pPr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/>
            <a:r>
              <a:rPr lang="en-US" altLang="zh-CN" b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Nowadays</a:t>
            </a:r>
            <a:endParaRPr lang="zh-CN" altLang="en-US" b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36" name="Text Box 37"/>
          <p:cNvSpPr txBox="1">
            <a:spLocks noChangeArrowheads="1"/>
          </p:cNvSpPr>
          <p:nvPr/>
        </p:nvSpPr>
        <p:spPr bwMode="gray">
          <a:xfrm>
            <a:off x="4747672" y="1978829"/>
            <a:ext cx="1609725" cy="64611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latinLnBrk="1" hangingPunct="1">
              <a:buFont typeface="Arial" panose="020B0604020202020204" pitchFamily="34" charset="0"/>
              <a:buNone/>
              <a:defRPr/>
            </a:pPr>
            <a:r>
              <a:rPr lang="en-US" altLang="zh-CN" b="1" smtClean="0">
                <a:solidFill>
                  <a:srgbClr val="404040"/>
                </a:solidFill>
                <a:ea typeface="宋体" panose="02010600030101010101" pitchFamily="2" charset="-122"/>
              </a:rPr>
              <a:t>Blaise Pascal</a:t>
            </a:r>
          </a:p>
          <a:p>
            <a:pPr eaLnBrk="1" latinLnBrk="1" hangingPunct="1">
              <a:buFont typeface="Arial" panose="020B0604020202020204" pitchFamily="34" charset="0"/>
              <a:buNone/>
              <a:defRPr/>
            </a:pPr>
            <a:r>
              <a:rPr lang="en-US" altLang="zh-CN" b="1" smtClean="0">
                <a:solidFill>
                  <a:srgbClr val="404040"/>
                </a:solidFill>
                <a:ea typeface="宋体" panose="02010600030101010101" pitchFamily="2" charset="-122"/>
              </a:rPr>
              <a:t>G.W. Leibniz</a:t>
            </a:r>
            <a:r>
              <a:rPr lang="en-US" altLang="en-US" smtClean="0">
                <a:solidFill>
                  <a:srgbClr val="404040"/>
                </a:solidFill>
              </a:rPr>
              <a:t> </a:t>
            </a:r>
            <a:endParaRPr lang="en-US" altLang="ko-KR" b="1" smtClean="0">
              <a:solidFill>
                <a:srgbClr val="404040"/>
              </a:solidFill>
              <a:ea typeface="Gulim" panose="020B0600000101010101" pitchFamily="34" charset="-127"/>
            </a:endParaRPr>
          </a:p>
        </p:txBody>
      </p:sp>
      <p:sp>
        <p:nvSpPr>
          <p:cNvPr id="37" name="Text Box 37"/>
          <p:cNvSpPr txBox="1">
            <a:spLocks noChangeArrowheads="1"/>
          </p:cNvSpPr>
          <p:nvPr/>
        </p:nvSpPr>
        <p:spPr bwMode="gray">
          <a:xfrm>
            <a:off x="3460210" y="2875766"/>
            <a:ext cx="1946275" cy="92233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latinLnBrk="1" hangingPunct="1">
              <a:buFont typeface="Arial" panose="020B0604020202020204" pitchFamily="34" charset="0"/>
              <a:buNone/>
              <a:defRPr/>
            </a:pPr>
            <a:r>
              <a:rPr lang="en-US" altLang="zh-CN" b="1" smtClean="0">
                <a:solidFill>
                  <a:srgbClr val="404040"/>
                </a:solidFill>
                <a:ea typeface="宋体" panose="02010600030101010101" pitchFamily="2" charset="-122"/>
              </a:rPr>
              <a:t>J.M. Jacquard</a:t>
            </a:r>
          </a:p>
          <a:p>
            <a:pPr eaLnBrk="1" latinLnBrk="1" hangingPunct="1">
              <a:buFont typeface="Arial" panose="020B0604020202020204" pitchFamily="34" charset="0"/>
              <a:buNone/>
              <a:defRPr/>
            </a:pPr>
            <a:r>
              <a:rPr lang="en-US" altLang="zh-CN" b="1" smtClean="0">
                <a:solidFill>
                  <a:srgbClr val="404040"/>
                </a:solidFill>
                <a:ea typeface="宋体" panose="02010600030101010101" pitchFamily="2" charset="-122"/>
              </a:rPr>
              <a:t>Charles Babbage</a:t>
            </a:r>
          </a:p>
          <a:p>
            <a:pPr eaLnBrk="1" latinLnBrk="1" hangingPunct="1">
              <a:buFont typeface="Arial" panose="020B0604020202020204" pitchFamily="34" charset="0"/>
              <a:buNone/>
              <a:defRPr/>
            </a:pPr>
            <a:r>
              <a:rPr lang="en-US" altLang="zh-CN" b="1" smtClean="0">
                <a:solidFill>
                  <a:srgbClr val="404040"/>
                </a:solidFill>
                <a:ea typeface="宋体" panose="02010600030101010101" pitchFamily="2" charset="-122"/>
              </a:rPr>
              <a:t>George Boole</a:t>
            </a:r>
            <a:endParaRPr lang="en-US" altLang="ko-KR" b="1" smtClean="0">
              <a:solidFill>
                <a:srgbClr val="404040"/>
              </a:solidFill>
              <a:ea typeface="Gulim" panose="020B0600000101010101" pitchFamily="34" charset="-127"/>
            </a:endParaRPr>
          </a:p>
        </p:txBody>
      </p:sp>
      <p:sp>
        <p:nvSpPr>
          <p:cNvPr id="38" name="Text Box 37"/>
          <p:cNvSpPr txBox="1">
            <a:spLocks noChangeArrowheads="1"/>
          </p:cNvSpPr>
          <p:nvPr/>
        </p:nvSpPr>
        <p:spPr bwMode="gray">
          <a:xfrm>
            <a:off x="2226722" y="5585629"/>
            <a:ext cx="1946275" cy="64611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latinLnBrk="1" hangingPunct="1">
              <a:buFont typeface="Arial" panose="020B0604020202020204" pitchFamily="34" charset="0"/>
              <a:buNone/>
              <a:defRPr/>
            </a:pPr>
            <a:r>
              <a:rPr lang="en-US" altLang="zh-CN" b="1" smtClean="0">
                <a:solidFill>
                  <a:srgbClr val="404040"/>
                </a:solidFill>
                <a:ea typeface="宋体" panose="02010600030101010101" pitchFamily="2" charset="-122"/>
              </a:rPr>
              <a:t>Intel</a:t>
            </a:r>
            <a:r>
              <a:rPr lang="zh-CN" altLang="en-US" b="1" smtClean="0">
                <a:solidFill>
                  <a:srgbClr val="404040"/>
                </a:solidFill>
                <a:ea typeface="宋体" panose="02010600030101010101" pitchFamily="2" charset="-122"/>
              </a:rPr>
              <a:t>：</a:t>
            </a:r>
            <a:r>
              <a:rPr lang="en-US" altLang="zh-CN" b="1" smtClean="0">
                <a:solidFill>
                  <a:srgbClr val="404040"/>
                </a:solidFill>
                <a:ea typeface="宋体" panose="02010600030101010101" pitchFamily="2" charset="-122"/>
              </a:rPr>
              <a:t> the first </a:t>
            </a:r>
          </a:p>
          <a:p>
            <a:pPr eaLnBrk="1" latinLnBrk="1" hangingPunct="1">
              <a:buFont typeface="Arial" panose="020B0604020202020204" pitchFamily="34" charset="0"/>
              <a:buNone/>
              <a:defRPr/>
            </a:pPr>
            <a:r>
              <a:rPr lang="en-US" altLang="zh-CN" b="1" smtClean="0">
                <a:solidFill>
                  <a:srgbClr val="404040"/>
                </a:solidFill>
                <a:ea typeface="宋体" panose="02010600030101010101" pitchFamily="2" charset="-122"/>
              </a:rPr>
              <a:t>microprocessor</a:t>
            </a:r>
            <a:endParaRPr lang="ko-KR" altLang="en-US" b="1" smtClean="0">
              <a:solidFill>
                <a:srgbClr val="404040"/>
              </a:solidFill>
              <a:ea typeface="Gulim" panose="020B0600000101010101" pitchFamily="34" charset="-127"/>
            </a:endParaRPr>
          </a:p>
        </p:txBody>
      </p:sp>
      <p:sp>
        <p:nvSpPr>
          <p:cNvPr id="39" name="Text Box 37"/>
          <p:cNvSpPr txBox="1">
            <a:spLocks noChangeArrowheads="1"/>
          </p:cNvSpPr>
          <p:nvPr/>
        </p:nvSpPr>
        <p:spPr bwMode="gray">
          <a:xfrm>
            <a:off x="6357397" y="4060041"/>
            <a:ext cx="2363788" cy="120015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latinLnBrk="1" hangingPunct="1">
              <a:buFont typeface="Arial" panose="020B0604020202020204" pitchFamily="34" charset="0"/>
              <a:buNone/>
              <a:defRPr/>
            </a:pPr>
            <a:r>
              <a:rPr lang="en-US" altLang="zh-CN" b="1" smtClean="0">
                <a:solidFill>
                  <a:srgbClr val="404040"/>
                </a:solidFill>
                <a:ea typeface="宋体" panose="02010600030101010101" pitchFamily="2" charset="-122"/>
              </a:rPr>
              <a:t>communication,</a:t>
            </a:r>
          </a:p>
          <a:p>
            <a:pPr eaLnBrk="1" latinLnBrk="1" hangingPunct="1">
              <a:buFont typeface="Arial" panose="020B0604020202020204" pitchFamily="34" charset="0"/>
              <a:buNone/>
              <a:defRPr/>
            </a:pPr>
            <a:r>
              <a:rPr lang="en-US" altLang="zh-CN" b="1" smtClean="0">
                <a:solidFill>
                  <a:srgbClr val="404040"/>
                </a:solidFill>
                <a:ea typeface="宋体" panose="02010600030101010101" pitchFamily="2" charset="-122"/>
              </a:rPr>
              <a:t>entertainment,</a:t>
            </a:r>
          </a:p>
          <a:p>
            <a:pPr eaLnBrk="1" latinLnBrk="1" hangingPunct="1">
              <a:buFont typeface="Arial" panose="020B0604020202020204" pitchFamily="34" charset="0"/>
              <a:buNone/>
              <a:defRPr/>
            </a:pPr>
            <a:r>
              <a:rPr lang="en-US" altLang="zh-CN" b="1" smtClean="0">
                <a:solidFill>
                  <a:srgbClr val="404040"/>
                </a:solidFill>
                <a:ea typeface="宋体" panose="02010600030101010101" pitchFamily="2" charset="-122"/>
              </a:rPr>
              <a:t>technology, </a:t>
            </a:r>
          </a:p>
          <a:p>
            <a:pPr eaLnBrk="1" latinLnBrk="1" hangingPunct="1">
              <a:buFont typeface="Arial" panose="020B0604020202020204" pitchFamily="34" charset="0"/>
              <a:buNone/>
              <a:defRPr/>
            </a:pPr>
            <a:r>
              <a:rPr lang="en-US" altLang="zh-CN" b="1" smtClean="0">
                <a:solidFill>
                  <a:srgbClr val="404040"/>
                </a:solidFill>
                <a:ea typeface="宋体" panose="02010600030101010101" pitchFamily="2" charset="-122"/>
              </a:rPr>
              <a:t>our daily life</a:t>
            </a:r>
            <a:endParaRPr lang="zh-CN" altLang="en-US" b="1" smtClean="0">
              <a:solidFill>
                <a:srgbClr val="404040"/>
              </a:solidFill>
              <a:ea typeface="宋体" panose="02010600030101010101" pitchFamily="2" charset="-122"/>
            </a:endParaRPr>
          </a:p>
        </p:txBody>
      </p:sp>
      <p:pic>
        <p:nvPicPr>
          <p:cNvPr id="40" name="图片 39" descr="pascal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497" y="1669266"/>
            <a:ext cx="981075" cy="115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图片 40" descr="220px-Gottfried_Wilhelm_von_Leibniz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460" y="1669266"/>
            <a:ext cx="1187450" cy="150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图片 41" descr="boole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222" y="2713841"/>
            <a:ext cx="1139825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731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Binary digits</a:t>
            </a:r>
            <a:br>
              <a:rPr lang="en-US" altLang="zh-CN" dirty="0" smtClean="0"/>
            </a:br>
            <a:r>
              <a:rPr lang="zh-CN" altLang="en-US" sz="2800" dirty="0" smtClean="0"/>
              <a:t>（二进制数）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Binary </a:t>
            </a:r>
            <a:r>
              <a:rPr lang="en-US" altLang="zh-CN" dirty="0" smtClean="0"/>
              <a:t>digits: each of the two digits in the binary system, 1 and 0, is called a bit</a:t>
            </a:r>
            <a:r>
              <a:rPr lang="zh-CN" altLang="en-US" dirty="0" smtClean="0"/>
              <a:t>（位，比特）</a:t>
            </a:r>
            <a:r>
              <a:rPr lang="en-US" altLang="zh-CN" dirty="0" smtClean="0"/>
              <a:t>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Codes</a:t>
            </a:r>
            <a:r>
              <a:rPr lang="zh-CN" altLang="en-US" dirty="0" smtClean="0"/>
              <a:t>（码）：</a:t>
            </a:r>
            <a:r>
              <a:rPr lang="en-US" altLang="zh-CN" dirty="0" smtClean="0"/>
              <a:t>Groups of bits</a:t>
            </a:r>
            <a:r>
              <a:rPr lang="zh-CN" altLang="en-US" dirty="0" smtClean="0"/>
              <a:t>（</a:t>
            </a:r>
            <a:r>
              <a:rPr lang="en-US" altLang="zh-CN" dirty="0" smtClean="0"/>
              <a:t>combinations of 1s and 0s) are used to represent numbers, letters, symbols, instructions…</a:t>
            </a:r>
          </a:p>
          <a:p>
            <a:pPr lvl="1"/>
            <a:r>
              <a:rPr lang="en-US" altLang="zh-CN" dirty="0" smtClean="0"/>
              <a:t>E.g. 10001001</a:t>
            </a:r>
          </a:p>
          <a:p>
            <a:endParaRPr lang="en-US" altLang="zh-CN" dirty="0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4CDA-2F66-4C43-A884-56DEDD513BE9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383E5-ACC1-48B0-831C-A2B902472B28}" type="datetime1">
              <a:rPr lang="en-US" altLang="zh-CN" smtClean="0"/>
              <a:t>9/15/2021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709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Logic </a:t>
            </a:r>
            <a:r>
              <a:rPr lang="en-US" altLang="zh-CN" dirty="0" smtClean="0"/>
              <a:t>Levels</a:t>
            </a:r>
            <a:br>
              <a:rPr lang="en-US" altLang="zh-CN" dirty="0" smtClean="0"/>
            </a:br>
            <a:r>
              <a:rPr lang="zh-CN" altLang="en-US" sz="2800" dirty="0" smtClean="0"/>
              <a:t>（</a:t>
            </a:r>
            <a:r>
              <a:rPr lang="zh-CN" altLang="en-US" sz="2800" dirty="0"/>
              <a:t>逻辑</a:t>
            </a:r>
            <a:r>
              <a:rPr lang="zh-CN" altLang="en-US" sz="2800" dirty="0" smtClean="0"/>
              <a:t>电平）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198" y="1825625"/>
            <a:ext cx="7914123" cy="4351338"/>
          </a:xfrm>
        </p:spPr>
        <p:txBody>
          <a:bodyPr>
            <a:noAutofit/>
          </a:bodyPr>
          <a:lstStyle/>
          <a:p>
            <a:r>
              <a:rPr lang="en-US" altLang="zh-CN" sz="2800" dirty="0" smtClean="0"/>
              <a:t>Logic levels: the voltages  used to represent a </a:t>
            </a:r>
            <a:r>
              <a:rPr lang="en-US" altLang="zh-CN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zh-CN" sz="2800" dirty="0" smtClean="0"/>
              <a:t> and a </a:t>
            </a:r>
            <a:r>
              <a:rPr lang="en-US" altLang="zh-CN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</a:p>
          <a:p>
            <a:pPr lvl="1"/>
            <a:r>
              <a:rPr lang="en-US" altLang="zh-CN" sz="2400" dirty="0" smtClean="0"/>
              <a:t>Specified range</a:t>
            </a:r>
          </a:p>
          <a:p>
            <a:pPr lvl="1"/>
            <a:r>
              <a:rPr lang="en-US" altLang="zh-CN" sz="2400" dirty="0" smtClean="0"/>
              <a:t>No overlap.</a:t>
            </a:r>
          </a:p>
          <a:p>
            <a:pPr lvl="1"/>
            <a:r>
              <a:rPr lang="en-US" altLang="zh-CN" sz="2400" dirty="0"/>
              <a:t>Positive Logic</a:t>
            </a:r>
            <a:r>
              <a:rPr lang="zh-CN" altLang="en-US" sz="2400" dirty="0"/>
              <a:t>（正逻辑）</a:t>
            </a:r>
            <a:r>
              <a:rPr lang="en-US" altLang="zh-CN" sz="2400" dirty="0"/>
              <a:t>:  </a:t>
            </a:r>
            <a:r>
              <a:rPr lang="zh-CN" altLang="en-US" sz="2400" dirty="0"/>
              <a:t> </a:t>
            </a:r>
            <a:r>
              <a:rPr lang="en-US" altLang="zh-CN" sz="2400" dirty="0"/>
              <a:t>HIGH = 1,  LOW = 0</a:t>
            </a:r>
          </a:p>
          <a:p>
            <a:pPr lvl="1"/>
            <a:r>
              <a:rPr lang="en-US" altLang="zh-CN" sz="2400" dirty="0"/>
              <a:t>Negative Logic</a:t>
            </a:r>
            <a:r>
              <a:rPr lang="zh-CN" altLang="en-US" sz="2400" dirty="0"/>
              <a:t> （负逻辑） </a:t>
            </a:r>
            <a:r>
              <a:rPr lang="en-US" altLang="zh-CN" sz="2400" dirty="0"/>
              <a:t>:  HIGH = 0,  LOW = </a:t>
            </a:r>
            <a:r>
              <a:rPr lang="en-US" altLang="zh-CN" sz="2400" dirty="0" smtClean="0"/>
              <a:t>1</a:t>
            </a:r>
          </a:p>
          <a:p>
            <a:r>
              <a:rPr lang="en-US" altLang="zh-CN" sz="2800" dirty="0" smtClean="0"/>
              <a:t>E.g. CMOS</a:t>
            </a:r>
            <a:r>
              <a:rPr lang="zh-CN" altLang="en-US" sz="2800" dirty="0" smtClean="0"/>
              <a:t>：</a:t>
            </a:r>
            <a:endParaRPr lang="en-US" altLang="zh-CN" sz="2800" dirty="0" smtClean="0"/>
          </a:p>
          <a:p>
            <a:pPr lvl="1"/>
            <a:r>
              <a:rPr lang="en-US" altLang="zh-CN" sz="2400" dirty="0" smtClean="0"/>
              <a:t>HIGH: 2~3.3V           LOW 0~0.8V</a:t>
            </a:r>
            <a:endParaRPr lang="zh-CN" altLang="en-US" sz="2400" dirty="0"/>
          </a:p>
        </p:txBody>
      </p:sp>
      <p:pic>
        <p:nvPicPr>
          <p:cNvPr id="4" name="Picture 5" descr="AAGIGHP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312" y="1107557"/>
            <a:ext cx="3179618" cy="439327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4CDA-2F66-4C43-A884-56DEDD513BE9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2D2F9-D3C4-46B9-A025-AB2940993D2F}" type="datetime1">
              <a:rPr lang="en-US" altLang="zh-CN" smtClean="0"/>
              <a:t>9/15/2021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计算机学院</a:t>
            </a:r>
            <a:endParaRPr lang="en-US" dirty="0"/>
          </a:p>
        </p:txBody>
      </p:sp>
      <p:sp>
        <p:nvSpPr>
          <p:cNvPr id="7" name="矩形 6"/>
          <p:cNvSpPr/>
          <p:nvPr/>
        </p:nvSpPr>
        <p:spPr>
          <a:xfrm>
            <a:off x="9985972" y="2209046"/>
            <a:ext cx="1321806" cy="298764"/>
          </a:xfrm>
          <a:prstGeom prst="rect">
            <a:avLst/>
          </a:prstGeom>
          <a:solidFill>
            <a:srgbClr val="CBE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85972" y="4670080"/>
            <a:ext cx="1321806" cy="298764"/>
          </a:xfrm>
          <a:prstGeom prst="rect">
            <a:avLst/>
          </a:prstGeom>
          <a:solidFill>
            <a:srgbClr val="CBE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972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Digital waveforms</a:t>
            </a:r>
            <a:br>
              <a:rPr lang="en-US" altLang="zh-CN" dirty="0" smtClean="0"/>
            </a:br>
            <a:r>
              <a:rPr lang="zh-CN" altLang="en-US" sz="2800" dirty="0" smtClean="0"/>
              <a:t>（数字波形）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Digital waveforms: consists of voltage levels that are changing back and forth between the </a:t>
            </a:r>
            <a:r>
              <a:rPr lang="en-US" altLang="zh-CN" b="1" dirty="0" smtClean="0"/>
              <a:t>HIGH</a:t>
            </a:r>
            <a:r>
              <a:rPr lang="en-US" altLang="zh-CN" dirty="0" smtClean="0"/>
              <a:t> and </a:t>
            </a:r>
            <a:r>
              <a:rPr lang="en-US" altLang="zh-CN" b="1" dirty="0" smtClean="0"/>
              <a:t>LOW</a:t>
            </a:r>
            <a:r>
              <a:rPr lang="en-US" altLang="zh-CN" dirty="0" smtClean="0"/>
              <a:t> levels or states.</a:t>
            </a:r>
          </a:p>
          <a:p>
            <a:r>
              <a:rPr lang="en-US" altLang="zh-CN" dirty="0" smtClean="0"/>
              <a:t>Pulse</a:t>
            </a:r>
            <a:r>
              <a:rPr lang="zh-CN" altLang="en-US" dirty="0" smtClean="0"/>
              <a:t>（脉冲）</a:t>
            </a:r>
            <a:r>
              <a:rPr lang="en-US" altLang="zh-CN" dirty="0" smtClean="0"/>
              <a:t>: A sudden change from one level to another, followed after a time, called the pulse width, by a sudden change back to the original level.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59875-5906-4B19-8664-61B8163C699B}" type="datetime1">
              <a:rPr lang="en-US" altLang="zh-CN" smtClean="0"/>
              <a:pPr/>
              <a:t>9/15/2021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4CDA-2F66-4C43-A884-56DEDD513BE9}" type="slidenum">
              <a:rPr lang="zh-CN" altLang="en-US" smtClean="0"/>
              <a:pPr/>
              <a:t>14</a:t>
            </a:fld>
            <a:endParaRPr lang="zh-CN" altLang="en-US"/>
          </a:p>
        </p:txBody>
      </p:sp>
      <p:pic>
        <p:nvPicPr>
          <p:cNvPr id="6" name="Picture 5" descr="AAGIGHO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693" y="3576743"/>
            <a:ext cx="9708049" cy="267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13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6 L 0.19192 -0.5155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96" y="-2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Digital </a:t>
            </a:r>
            <a:r>
              <a:rPr lang="en-US" altLang="zh-CN" dirty="0" smtClean="0"/>
              <a:t>waveforms</a:t>
            </a:r>
            <a:br>
              <a:rPr lang="en-US" altLang="zh-CN" dirty="0" smtClean="0"/>
            </a:br>
            <a:r>
              <a:rPr lang="en-US" altLang="zh-CN" dirty="0" smtClean="0"/>
              <a:t>-</a:t>
            </a:r>
            <a:r>
              <a:rPr lang="en-US" altLang="zh-CN" sz="3200" dirty="0" smtClean="0"/>
              <a:t>Nonideal pulse characteristics</a:t>
            </a:r>
            <a:r>
              <a:rPr lang="zh-CN" altLang="en-US" sz="3200" dirty="0" smtClean="0"/>
              <a:t>（非理想脉冲）</a:t>
            </a:r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4CDA-2F66-4C43-A884-56DEDD513BE9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7C55-60FC-4D1F-9DF8-3CE853E93337}" type="datetime1">
              <a:rPr lang="en-US" altLang="zh-CN" smtClean="0"/>
              <a:t>9/15/2021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grpSp>
        <p:nvGrpSpPr>
          <p:cNvPr id="42" name="组合 41"/>
          <p:cNvGrpSpPr/>
          <p:nvPr/>
        </p:nvGrpSpPr>
        <p:grpSpPr>
          <a:xfrm>
            <a:off x="1863464" y="1931265"/>
            <a:ext cx="8327876" cy="4724293"/>
            <a:chOff x="418306" y="1850411"/>
            <a:chExt cx="8327876" cy="4724293"/>
          </a:xfrm>
        </p:grpSpPr>
        <p:pic>
          <p:nvPicPr>
            <p:cNvPr id="43" name="Picture 5" descr="AAGIGHS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306" y="1920283"/>
              <a:ext cx="8307387" cy="4598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文本框 5"/>
            <p:cNvSpPr txBox="1"/>
            <p:nvPr/>
          </p:nvSpPr>
          <p:spPr>
            <a:xfrm>
              <a:off x="3835021" y="435363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</a:rPr>
                <a:t>脉冲宽度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5" name="文本框 6"/>
            <p:cNvSpPr txBox="1"/>
            <p:nvPr/>
          </p:nvSpPr>
          <p:spPr>
            <a:xfrm>
              <a:off x="628650" y="385044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</a:rPr>
                <a:t>幅度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6" name="文本框 7"/>
            <p:cNvSpPr txBox="1"/>
            <p:nvPr/>
          </p:nvSpPr>
          <p:spPr>
            <a:xfrm>
              <a:off x="638769" y="567746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</a:rPr>
                <a:t>基线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7" name="文本框 8"/>
            <p:cNvSpPr txBox="1"/>
            <p:nvPr/>
          </p:nvSpPr>
          <p:spPr>
            <a:xfrm>
              <a:off x="5336274" y="1850411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</a:rPr>
                <a:t>超调量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8" name="文本框 9"/>
            <p:cNvSpPr txBox="1"/>
            <p:nvPr/>
          </p:nvSpPr>
          <p:spPr>
            <a:xfrm>
              <a:off x="5638799" y="221974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</a:rPr>
                <a:t>振荡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9" name="文本框 10"/>
            <p:cNvSpPr txBox="1"/>
            <p:nvPr/>
          </p:nvSpPr>
          <p:spPr>
            <a:xfrm>
              <a:off x="6614951" y="25617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</a:rPr>
                <a:t>下降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0" name="文本框 11"/>
            <p:cNvSpPr txBox="1"/>
            <p:nvPr/>
          </p:nvSpPr>
          <p:spPr>
            <a:xfrm>
              <a:off x="3281023" y="620537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</a:rPr>
                <a:t>上升时间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1" name="文本框 12"/>
            <p:cNvSpPr txBox="1"/>
            <p:nvPr/>
          </p:nvSpPr>
          <p:spPr>
            <a:xfrm>
              <a:off x="6541152" y="620537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</a:rPr>
                <a:t>下降时间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2" name="文本框 13"/>
            <p:cNvSpPr txBox="1"/>
            <p:nvPr/>
          </p:nvSpPr>
          <p:spPr>
            <a:xfrm>
              <a:off x="7869019" y="583604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</a:rPr>
                <a:t>下调量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979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Digital waveforms</a:t>
            </a:r>
            <a:br>
              <a:rPr lang="en-US" altLang="zh-CN" dirty="0"/>
            </a:br>
            <a:r>
              <a:rPr lang="en-US" altLang="zh-CN" sz="3200" dirty="0"/>
              <a:t>--waveform </a:t>
            </a:r>
            <a:r>
              <a:rPr lang="en-US" altLang="zh-CN" sz="3200" dirty="0" smtClean="0"/>
              <a:t>characteristics</a:t>
            </a:r>
            <a:r>
              <a:rPr lang="zh-CN" altLang="en-US" sz="3200" dirty="0" smtClean="0"/>
              <a:t>（波形特性）</a:t>
            </a:r>
            <a:endParaRPr lang="zh-CN" altLang="en-US" sz="32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9/15/2021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矩形 6"/>
          <p:cNvSpPr/>
          <p:nvPr/>
        </p:nvSpPr>
        <p:spPr>
          <a:xfrm>
            <a:off x="653733" y="2336800"/>
            <a:ext cx="11009947" cy="200843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5" descr="AAGIGHR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33" y="2514600"/>
            <a:ext cx="11009947" cy="183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1772984" y="4537948"/>
            <a:ext cx="20267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/>
              <a:t>(a)Periodic</a:t>
            </a:r>
            <a:endParaRPr lang="en-US" altLang="zh-CN" sz="3200" dirty="0"/>
          </a:p>
        </p:txBody>
      </p:sp>
      <p:sp>
        <p:nvSpPr>
          <p:cNvPr id="9" name="矩形 8"/>
          <p:cNvSpPr/>
          <p:nvPr/>
        </p:nvSpPr>
        <p:spPr>
          <a:xfrm>
            <a:off x="7160791" y="4537947"/>
            <a:ext cx="27294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/>
              <a:t>(b)</a:t>
            </a:r>
            <a:r>
              <a:rPr lang="en-US" altLang="zh-CN" sz="3200" dirty="0" err="1" smtClean="0"/>
              <a:t>Nonperiodic</a:t>
            </a:r>
            <a:endParaRPr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065210" y="5323924"/>
                <a:ext cx="159332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𝑓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zh-CN" sz="2800" i="1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210" y="5323924"/>
                <a:ext cx="159332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032964" y="5120689"/>
                <a:ext cx="4134722" cy="879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𝐷𝑢𝑡𝑒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 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𝑐𝑦𝑐𝑙𝑒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/>
                                    </a:rPr>
                                    <m:t>𝑤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𝑇</m:t>
                              </m:r>
                            </m:den>
                          </m:f>
                        </m:e>
                      </m:d>
                      <m:r>
                        <a:rPr lang="en-US" altLang="zh-CN" sz="2800" b="0" i="1" smtClean="0">
                          <a:latin typeface="Cambria Math"/>
                        </a:rPr>
                        <m:t>100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%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2964" y="5120689"/>
                <a:ext cx="4134722" cy="879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3514879" y="5816592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占空比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34153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3" grpId="0"/>
      <p:bldP spid="15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Digital </a:t>
            </a:r>
            <a:r>
              <a:rPr lang="en-US" altLang="zh-CN" dirty="0" smtClean="0"/>
              <a:t>waveforms</a:t>
            </a:r>
            <a:br>
              <a:rPr lang="en-US" altLang="zh-CN" dirty="0" smtClean="0"/>
            </a:br>
            <a:r>
              <a:rPr lang="en-US" altLang="zh-CN" sz="3200" dirty="0" smtClean="0"/>
              <a:t>--carries Binary information</a:t>
            </a:r>
            <a:r>
              <a:rPr lang="zh-CN" altLang="en-US" sz="3200" dirty="0" smtClean="0"/>
              <a:t>（携带二进制信息）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Clock</a:t>
            </a:r>
            <a:r>
              <a:rPr lang="zh-CN" altLang="en-US" dirty="0" smtClean="0"/>
              <a:t>（</a:t>
            </a:r>
            <a:r>
              <a:rPr lang="zh-CN" altLang="en-US" dirty="0"/>
              <a:t>时钟</a:t>
            </a:r>
            <a:r>
              <a:rPr lang="zh-CN" altLang="en-US" dirty="0" smtClean="0"/>
              <a:t>）： </a:t>
            </a:r>
            <a:r>
              <a:rPr lang="en-US" altLang="zh-CN" dirty="0" smtClean="0"/>
              <a:t>the basic timing wave form. It’s a periodic waveform. ( T = bit time)</a:t>
            </a:r>
            <a:endParaRPr lang="zh-CN" altLang="en-US" dirty="0"/>
          </a:p>
        </p:txBody>
      </p:sp>
      <p:pic>
        <p:nvPicPr>
          <p:cNvPr id="4" name="Picture 7" descr="AAGIGHW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591" y="3337297"/>
            <a:ext cx="9700645" cy="342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3880363" y="34128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位时间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4CDA-2F66-4C43-A884-56DEDD513BE9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52C22-4F47-4AA3-94D0-1D8E3C4F8BC2}" type="datetime1">
              <a:rPr lang="en-US" altLang="zh-CN" smtClean="0"/>
              <a:t>9/15/2021</a:t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Digital wafeforms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Timing Diagram</a:t>
            </a:r>
            <a:r>
              <a:rPr lang="zh-CN" altLang="en-US" dirty="0" smtClean="0"/>
              <a:t>（时序图）：</a:t>
            </a:r>
            <a:r>
              <a:rPr lang="en-US" altLang="zh-CN" dirty="0" smtClean="0"/>
              <a:t>A graph of digital waveforms showing the actual time relationship of two or more waveforms and how each waveform changes in relation to the others.</a:t>
            </a:r>
          </a:p>
          <a:p>
            <a:r>
              <a:rPr lang="en-US" altLang="zh-CN" dirty="0" smtClean="0"/>
              <a:t>An example of a timing diagram made up of four waveforms.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AFC75-F499-4F37-AFC4-55C8CAD2069D}" type="datetime1">
              <a:rPr lang="en-US" altLang="zh-CN" smtClean="0"/>
              <a:pPr/>
              <a:t>9/15/2021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4CDA-2F66-4C43-A884-56DEDD513BE9}" type="slidenum">
              <a:rPr lang="zh-CN" altLang="en-US" smtClean="0"/>
              <a:pPr/>
              <a:t>18</a:t>
            </a:fld>
            <a:endParaRPr lang="zh-CN" altLang="en-US"/>
          </a:p>
        </p:txBody>
      </p:sp>
      <p:pic>
        <p:nvPicPr>
          <p:cNvPr id="13" name="Picture 5" descr="AAGIGHV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454" y="2757387"/>
            <a:ext cx="9119275" cy="410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18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07407E-6 L 1.04167E-6 0.1215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 transfer</a:t>
            </a:r>
            <a:br>
              <a:rPr lang="en-US" altLang="zh-CN" dirty="0" smtClean="0"/>
            </a:br>
            <a:r>
              <a:rPr lang="zh-CN" altLang="en-US" sz="2800" dirty="0" smtClean="0"/>
              <a:t>（数据传送）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Data transfer: Binary data be transferred from one circuit(or system) to another.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7A0A2-B8B5-4D77-AB7C-E5FD353B350D}" type="datetime1">
              <a:rPr lang="en-US" altLang="zh-CN" smtClean="0"/>
              <a:pPr/>
              <a:t>9/15/2021</a:t>
            </a:fld>
            <a:endParaRPr 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4CDA-2F66-4C43-A884-56DEDD513BE9}" type="slidenum">
              <a:rPr lang="zh-CN" altLang="en-US" smtClean="0"/>
              <a:pPr/>
              <a:t>19</a:t>
            </a:fld>
            <a:endParaRPr lang="zh-CN" altLang="en-US"/>
          </a:p>
        </p:txBody>
      </p:sp>
      <p:pic>
        <p:nvPicPr>
          <p:cNvPr id="4" name="Picture 5" descr="AAGIGHU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934" y="3414240"/>
            <a:ext cx="8805054" cy="338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529430" y="4174811"/>
            <a:ext cx="15545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serial transfer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680988" y="4077634"/>
            <a:ext cx="15110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parallel transfer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3023859" y="4124105"/>
            <a:ext cx="2201839" cy="6798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Less line</a:t>
            </a:r>
            <a:endParaRPr lang="zh-CN" altLang="en-US" sz="2800" dirty="0"/>
          </a:p>
        </p:txBody>
      </p:sp>
      <p:sp>
        <p:nvSpPr>
          <p:cNvPr id="10" name="圆角矩形标注 9"/>
          <p:cNvSpPr/>
          <p:nvPr/>
        </p:nvSpPr>
        <p:spPr>
          <a:xfrm>
            <a:off x="4431620" y="1477443"/>
            <a:ext cx="2149101" cy="612648"/>
          </a:xfrm>
          <a:prstGeom prst="wedgeRoundRectCallout">
            <a:avLst>
              <a:gd name="adj1" fmla="val -23465"/>
              <a:gd name="adj2" fmla="val 99429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groups of bits</a:t>
            </a:r>
            <a:endParaRPr lang="zh-CN" altLang="en-US" sz="2400" dirty="0"/>
          </a:p>
        </p:txBody>
      </p:sp>
      <p:sp>
        <p:nvSpPr>
          <p:cNvPr id="13" name="圆角矩形 12"/>
          <p:cNvSpPr/>
          <p:nvPr/>
        </p:nvSpPr>
        <p:spPr>
          <a:xfrm>
            <a:off x="7684892" y="4174811"/>
            <a:ext cx="2287258" cy="62918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Less time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05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  <p:bldP spid="10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Instructional objective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After you finish this course, you should be able to master the following: 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basic </a:t>
            </a:r>
            <a:r>
              <a:rPr lang="en-US" altLang="zh-CN" dirty="0"/>
              <a:t>system of digital logic </a:t>
            </a:r>
            <a:r>
              <a:rPr lang="en-US" altLang="zh-CN" dirty="0" smtClean="0"/>
              <a:t>system</a:t>
            </a:r>
          </a:p>
          <a:p>
            <a:pPr lvl="1"/>
            <a:r>
              <a:rPr lang="en-US" altLang="zh-CN" dirty="0" smtClean="0"/>
              <a:t>encoding,</a:t>
            </a:r>
          </a:p>
          <a:p>
            <a:pPr lvl="1"/>
            <a:r>
              <a:rPr lang="en-US" altLang="zh-CN" dirty="0" smtClean="0"/>
              <a:t>Boolean algebra</a:t>
            </a:r>
          </a:p>
          <a:p>
            <a:pPr lvl="1"/>
            <a:r>
              <a:rPr lang="en-US" altLang="zh-CN" dirty="0" smtClean="0"/>
              <a:t>combinational </a:t>
            </a:r>
            <a:r>
              <a:rPr lang="en-US" altLang="zh-CN" dirty="0"/>
              <a:t>logic and sequential logic circuit design </a:t>
            </a:r>
            <a:endParaRPr lang="zh-CN" altLang="en-US" dirty="0"/>
          </a:p>
          <a:p>
            <a:r>
              <a:rPr lang="en-US" altLang="zh-CN" dirty="0"/>
              <a:t> </a:t>
            </a:r>
            <a:r>
              <a:rPr lang="en-US" altLang="zh-CN" dirty="0" smtClean="0"/>
              <a:t>The basic course </a:t>
            </a:r>
            <a:r>
              <a:rPr lang="en-US" altLang="zh-CN" dirty="0"/>
              <a:t>of </a:t>
            </a:r>
            <a:r>
              <a:rPr lang="en-US" altLang="zh-CN" dirty="0" smtClean="0"/>
              <a:t>Computer Organization.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4CDA-2F66-4C43-A884-56DEDD513BE9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478C-6426-4378-B94B-AC9F59220F95}" type="datetime1">
              <a:rPr lang="en-US" altLang="zh-CN" smtClean="0"/>
              <a:t>9/15/2021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43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Fixed-Function Integrated Circuits</a:t>
            </a:r>
            <a:br>
              <a:rPr lang="en-US" altLang="zh-CN" dirty="0" smtClean="0"/>
            </a:br>
            <a:r>
              <a:rPr lang="zh-CN" altLang="en-US" sz="2800" dirty="0" smtClean="0"/>
              <a:t>（固定功能的集成电路）</a:t>
            </a:r>
            <a:endParaRPr lang="zh-CN" altLang="en-US" sz="28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IC is an electronic circuit that is constructed entirely on a single small chip of silicon.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63439-E36C-4DCA-BE04-31F9233D9CCC}" type="datetime1">
              <a:rPr lang="en-US" altLang="zh-CN" smtClean="0"/>
              <a:pPr/>
              <a:t>9/15/2021</a:t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4CDA-2F66-4C43-A884-56DEDD513BE9}" type="slidenum">
              <a:rPr lang="zh-CN" altLang="en-US" smtClean="0"/>
              <a:pPr/>
              <a:t>20</a:t>
            </a:fld>
            <a:endParaRPr lang="zh-CN" altLang="en-US"/>
          </a:p>
        </p:txBody>
      </p:sp>
      <p:pic>
        <p:nvPicPr>
          <p:cNvPr id="10" name="Picture 4" descr="AAGIGIN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827" y="3244125"/>
            <a:ext cx="4276898" cy="322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5043102" y="338262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芯片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949725" y="3229975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塑料</a:t>
            </a:r>
            <a:endParaRPr lang="en-US" altLang="zh-CN" dirty="0" smtClean="0"/>
          </a:p>
          <a:p>
            <a:r>
              <a:rPr lang="zh-CN" altLang="en-US" dirty="0" smtClean="0"/>
              <a:t>外壳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8118559" y="609597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引脚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672827" y="4656667"/>
            <a:ext cx="1016606" cy="1202266"/>
          </a:xfrm>
          <a:prstGeom prst="ellipse">
            <a:avLst/>
          </a:prstGeom>
          <a:noFill/>
          <a:ln w="889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218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Pin Numbering</a:t>
            </a:r>
            <a:br>
              <a:rPr lang="en-US" altLang="zh-CN" dirty="0" smtClean="0"/>
            </a:br>
            <a:r>
              <a:rPr lang="zh-CN" altLang="en-US" sz="2800" dirty="0" smtClean="0"/>
              <a:t>（引脚编号）</a:t>
            </a:r>
            <a:endParaRPr lang="zh-CN" altLang="en-US" sz="28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6E177-09D1-49D2-9BFA-5900851446C2}" type="datetime1">
              <a:rPr lang="en-US" altLang="zh-CN" smtClean="0"/>
              <a:pPr/>
              <a:t>9/15/2021</a:t>
            </a:fld>
            <a:endParaRPr 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4CDA-2F66-4C43-A884-56DEDD513BE9}" type="slidenum">
              <a:rPr lang="zh-CN" altLang="en-US" smtClean="0"/>
              <a:pPr/>
              <a:t>21</a:t>
            </a:fld>
            <a:endParaRPr lang="zh-CN" altLang="en-US"/>
          </a:p>
        </p:txBody>
      </p:sp>
      <p:pic>
        <p:nvPicPr>
          <p:cNvPr id="5" name="Picture 4" descr="AAGIGIK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666" y="2255499"/>
            <a:ext cx="6618339" cy="435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5603450" y="2252855"/>
            <a:ext cx="14276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Top views</a:t>
            </a:r>
          </a:p>
          <a:p>
            <a:pPr algn="ctr"/>
            <a:r>
              <a:rPr lang="zh-CN" altLang="en-US" sz="2400" dirty="0" smtClean="0">
                <a:solidFill>
                  <a:schemeClr val="bg1"/>
                </a:solidFill>
              </a:rPr>
              <a:t>顶视图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18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Complexity classifications</a:t>
            </a:r>
            <a:br>
              <a:rPr lang="en-US" altLang="zh-CN" dirty="0" smtClean="0"/>
            </a:br>
            <a:r>
              <a:rPr lang="zh-CN" altLang="en-US" sz="2800" dirty="0" smtClean="0"/>
              <a:t>（集成度分类）</a:t>
            </a:r>
            <a:endParaRPr lang="zh-CN" altLang="en-US" sz="2800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SSI </a:t>
            </a:r>
            <a:r>
              <a:rPr lang="en-US" altLang="zh-CN" dirty="0" smtClean="0"/>
              <a:t>(Small-scale integration)</a:t>
            </a:r>
            <a:r>
              <a:rPr lang="zh-CN" altLang="en-US" dirty="0" smtClean="0"/>
              <a:t>： </a:t>
            </a:r>
            <a:r>
              <a:rPr lang="en-US" altLang="zh-CN" dirty="0" smtClean="0"/>
              <a:t>1-10</a:t>
            </a:r>
            <a:r>
              <a:rPr lang="en-US" altLang="zh-CN" dirty="0"/>
              <a:t>equivalent gate </a:t>
            </a:r>
            <a:r>
              <a:rPr lang="en-US" altLang="zh-CN" dirty="0" smtClean="0"/>
              <a:t>circuits</a:t>
            </a:r>
            <a:endParaRPr lang="zh-CN" altLang="en-US" dirty="0"/>
          </a:p>
          <a:p>
            <a:r>
              <a:rPr lang="en-US" altLang="zh-CN" dirty="0"/>
              <a:t>MSI </a:t>
            </a:r>
            <a:r>
              <a:rPr lang="en-US" altLang="zh-CN" dirty="0" smtClean="0"/>
              <a:t>(Medium-scale integration)</a:t>
            </a:r>
            <a:r>
              <a:rPr lang="zh-CN" altLang="en-US" dirty="0" smtClean="0"/>
              <a:t>： </a:t>
            </a:r>
            <a:r>
              <a:rPr lang="en-US" altLang="zh-CN" dirty="0" smtClean="0"/>
              <a:t>10-99</a:t>
            </a:r>
            <a:endParaRPr lang="zh-CN" altLang="en-US" dirty="0"/>
          </a:p>
          <a:p>
            <a:r>
              <a:rPr lang="en-US" altLang="zh-CN" dirty="0"/>
              <a:t>LSI  </a:t>
            </a:r>
            <a:r>
              <a:rPr lang="en-US" altLang="zh-CN" dirty="0" smtClean="0"/>
              <a:t>(Large-scale </a:t>
            </a:r>
            <a:r>
              <a:rPr lang="en-US" altLang="zh-CN" dirty="0"/>
              <a:t>integration)</a:t>
            </a:r>
            <a:r>
              <a:rPr lang="zh-CN" altLang="en-US" dirty="0" smtClean="0"/>
              <a:t>：</a:t>
            </a:r>
            <a:r>
              <a:rPr lang="en-US" altLang="zh-CN" dirty="0" smtClean="0"/>
              <a:t>100~10000</a:t>
            </a:r>
            <a:endParaRPr lang="zh-CN" altLang="en-US" dirty="0"/>
          </a:p>
          <a:p>
            <a:r>
              <a:rPr lang="en-US" altLang="zh-CN" dirty="0"/>
              <a:t>VLSI </a:t>
            </a:r>
            <a:r>
              <a:rPr lang="en-US" altLang="zh-CN" dirty="0" smtClean="0"/>
              <a:t>(Very large-scale </a:t>
            </a:r>
            <a:r>
              <a:rPr lang="en-US" altLang="zh-CN" dirty="0"/>
              <a:t>integration) </a:t>
            </a:r>
            <a:r>
              <a:rPr lang="zh-CN" altLang="en-US" dirty="0" smtClean="0"/>
              <a:t>：</a:t>
            </a:r>
            <a:r>
              <a:rPr lang="en-US" altLang="zh-CN" dirty="0" smtClean="0"/>
              <a:t> 10000~1000000 </a:t>
            </a:r>
          </a:p>
          <a:p>
            <a:r>
              <a:rPr lang="en-US" altLang="zh-CN" dirty="0"/>
              <a:t>ULSI </a:t>
            </a:r>
            <a:r>
              <a:rPr lang="en-US" altLang="zh-CN" dirty="0" smtClean="0"/>
              <a:t>(Ultra large-scale </a:t>
            </a:r>
            <a:r>
              <a:rPr lang="en-US" altLang="zh-CN" dirty="0"/>
              <a:t>integration) </a:t>
            </a:r>
            <a:r>
              <a:rPr lang="zh-CN" altLang="en-US" dirty="0" smtClean="0"/>
              <a:t>：</a:t>
            </a:r>
            <a:r>
              <a:rPr lang="en-US" altLang="zh-CN" dirty="0" smtClean="0"/>
              <a:t>more than 100000</a:t>
            </a:r>
            <a:r>
              <a:rPr lang="en-US" altLang="zh-CN" dirty="0"/>
              <a:t>.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4CDA-2F66-4C43-A884-56DEDD513BE9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DA89-48DC-493F-B5DD-A638355B19B3}" type="datetime1">
              <a:rPr lang="en-US" altLang="zh-CN" smtClean="0"/>
              <a:t>9/15/2021</a:t>
            </a:fld>
            <a:endParaRPr 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4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46" name="Group 39"/>
          <p:cNvGrpSpPr>
            <a:grpSpLocks/>
          </p:cNvGrpSpPr>
          <p:nvPr/>
        </p:nvGrpSpPr>
        <p:grpSpPr bwMode="auto">
          <a:xfrm>
            <a:off x="8806910" y="4572000"/>
            <a:ext cx="2910670" cy="1808104"/>
            <a:chOff x="231724" y="4563122"/>
            <a:chExt cx="2183002" cy="1808076"/>
          </a:xfrm>
        </p:grpSpPr>
        <p:pic>
          <p:nvPicPr>
            <p:cNvPr id="31778" name="Picture 8" descr="51ih99jIm2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724" y="4563122"/>
              <a:ext cx="2183002" cy="14914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79" name="Text Box 9"/>
            <p:cNvSpPr txBox="1">
              <a:spLocks noChangeArrowheads="1"/>
            </p:cNvSpPr>
            <p:nvPr/>
          </p:nvSpPr>
          <p:spPr bwMode="auto">
            <a:xfrm>
              <a:off x="307471" y="6001872"/>
              <a:ext cx="2081339" cy="369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5000"/>
                </a:spcBef>
                <a:buSzPct val="125000"/>
                <a:buFont typeface="Wingdings" panose="05000000000000000000" pitchFamily="2" charset="2"/>
                <a:buNone/>
              </a:pPr>
              <a:r>
                <a:rPr lang="en-GB" altLang="zh-CN" sz="800" b="1">
                  <a:latin typeface="Arial" panose="020B0604020202020204" pitchFamily="34" charset="0"/>
                </a:rPr>
                <a:t>Samsung LN40A750 40-Inch 1080p DLNA LCD HDTV</a:t>
              </a:r>
              <a:r>
                <a:rPr lang="en-GB" altLang="zh-CN" sz="800">
                  <a:latin typeface="Arial" panose="020B0604020202020204" pitchFamily="34" charset="0"/>
                </a:rPr>
                <a:t> </a:t>
              </a:r>
            </a:p>
            <a:p>
              <a:pPr algn="ctr" eaLnBrk="1" hangingPunct="1">
                <a:spcBef>
                  <a:spcPct val="25000"/>
                </a:spcBef>
                <a:buSzPct val="125000"/>
                <a:buFont typeface="Wingdings" panose="05000000000000000000" pitchFamily="2" charset="2"/>
                <a:buNone/>
              </a:pPr>
              <a:r>
                <a:rPr lang="en-GB" altLang="zh-CN" sz="800">
                  <a:latin typeface="Arial" panose="020B0604020202020204" pitchFamily="34" charset="0"/>
                </a:rPr>
                <a:t>ARM Powered </a:t>
              </a:r>
            </a:p>
          </p:txBody>
        </p:sp>
      </p:grpSp>
      <p:pic>
        <p:nvPicPr>
          <p:cNvPr id="31747" name="Picture 120" descr="http://images.tigerdirect.com/skuimages/large/HP-Media-Vault-Pro-H24-GX668A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1" y="2714625"/>
            <a:ext cx="20955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106" descr="http://chicgadget.today.com/files/2009/02/kindle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57250"/>
            <a:ext cx="19050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TextBox 39"/>
          <p:cNvSpPr txBox="1">
            <a:spLocks noChangeArrowheads="1"/>
          </p:cNvSpPr>
          <p:nvPr/>
        </p:nvSpPr>
        <p:spPr bwMode="auto">
          <a:xfrm>
            <a:off x="484240" y="2357438"/>
            <a:ext cx="1762021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SzPct val="125000"/>
              <a:buFont typeface="Wingdings" panose="05000000000000000000" pitchFamily="2" charset="2"/>
              <a:buNone/>
            </a:pPr>
            <a:r>
              <a:rPr lang="en-GB" altLang="zh-CN" sz="900" b="1" dirty="0">
                <a:cs typeface="Times New Roman" panose="02020603050405020304" pitchFamily="18" charset="0"/>
              </a:rPr>
              <a:t>Amazon Kindle2 e-book reader </a:t>
            </a:r>
          </a:p>
          <a:p>
            <a:pPr algn="ctr">
              <a:spcBef>
                <a:spcPct val="50000"/>
              </a:spcBef>
              <a:buSzPct val="125000"/>
              <a:buFont typeface="Wingdings" panose="05000000000000000000" pitchFamily="2" charset="2"/>
              <a:buNone/>
            </a:pPr>
            <a:r>
              <a:rPr lang="en-GB" altLang="zh-CN" sz="900" dirty="0">
                <a:cs typeface="Times New Roman" panose="02020603050405020304" pitchFamily="18" charset="0"/>
              </a:rPr>
              <a:t>ARM Powered</a:t>
            </a:r>
            <a:br>
              <a:rPr lang="en-GB" altLang="zh-CN" sz="900" dirty="0">
                <a:cs typeface="Times New Roman" panose="02020603050405020304" pitchFamily="18" charset="0"/>
              </a:rPr>
            </a:br>
            <a:r>
              <a:rPr lang="en-GB" altLang="zh-CN" sz="900" dirty="0" err="1">
                <a:cs typeface="Times New Roman" panose="02020603050405020304" pitchFamily="18" charset="0"/>
              </a:rPr>
              <a:t>Freescale</a:t>
            </a:r>
            <a:endParaRPr lang="en-GB" altLang="zh-CN" sz="900" dirty="0">
              <a:cs typeface="Times New Roman" panose="02020603050405020304" pitchFamily="18" charset="0"/>
            </a:endParaRPr>
          </a:p>
        </p:txBody>
      </p:sp>
      <p:grpSp>
        <p:nvGrpSpPr>
          <p:cNvPr id="31750" name="Group 53"/>
          <p:cNvGrpSpPr>
            <a:grpSpLocks/>
          </p:cNvGrpSpPr>
          <p:nvPr/>
        </p:nvGrpSpPr>
        <p:grpSpPr bwMode="auto">
          <a:xfrm>
            <a:off x="568148" y="4643438"/>
            <a:ext cx="2794355" cy="1788355"/>
            <a:chOff x="2984085" y="4071943"/>
            <a:chExt cx="2877322" cy="2555560"/>
          </a:xfrm>
        </p:grpSpPr>
        <p:sp>
          <p:nvSpPr>
            <p:cNvPr id="31776" name="TextBox 40"/>
            <p:cNvSpPr txBox="1">
              <a:spLocks noChangeArrowheads="1"/>
            </p:cNvSpPr>
            <p:nvPr/>
          </p:nvSpPr>
          <p:spPr bwMode="auto">
            <a:xfrm>
              <a:off x="2984085" y="6000769"/>
              <a:ext cx="2877322" cy="626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SzPct val="125000"/>
                <a:buFont typeface="Wingdings" panose="05000000000000000000" pitchFamily="2" charset="2"/>
                <a:buNone/>
              </a:pPr>
              <a:r>
                <a:rPr lang="en-GB" altLang="zh-CN" sz="900" b="1">
                  <a:cs typeface="Times New Roman" panose="02020603050405020304" pitchFamily="18" charset="0"/>
                </a:rPr>
                <a:t>Parrot : Zikmu Wireless speakers by Philppe Starck </a:t>
              </a:r>
            </a:p>
            <a:p>
              <a:pPr algn="ctr">
                <a:spcBef>
                  <a:spcPct val="50000"/>
                </a:spcBef>
                <a:buSzPct val="125000"/>
                <a:buFont typeface="Wingdings" panose="05000000000000000000" pitchFamily="2" charset="2"/>
                <a:buNone/>
              </a:pPr>
              <a:r>
                <a:rPr lang="en-GB" altLang="zh-CN" sz="900">
                  <a:cs typeface="Times New Roman" panose="02020603050405020304" pitchFamily="18" charset="0"/>
                </a:rPr>
                <a:t>ARM926 Processor</a:t>
              </a:r>
            </a:p>
          </p:txBody>
        </p:sp>
        <p:pic>
          <p:nvPicPr>
            <p:cNvPr id="31777" name="Picture 108" descr="http://www.itechnews.net/wp-content/uploads/2008/12/parrot-by-starck-zikmu-wireless-speakers-wifi-bluetooth-and-ipod-dock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869" y="4071943"/>
              <a:ext cx="1365228" cy="1975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1751" name="Group 34"/>
          <p:cNvGrpSpPr>
            <a:grpSpLocks/>
          </p:cNvGrpSpPr>
          <p:nvPr/>
        </p:nvGrpSpPr>
        <p:grpSpPr bwMode="auto">
          <a:xfrm>
            <a:off x="2095500" y="857250"/>
            <a:ext cx="2762251" cy="2075083"/>
            <a:chOff x="1500166" y="857232"/>
            <a:chExt cx="2071687" cy="2075094"/>
          </a:xfrm>
        </p:grpSpPr>
        <p:pic>
          <p:nvPicPr>
            <p:cNvPr id="31774" name="Picture 110" descr="http://www.zdnet.co.uk/i/z5/rv/2009/01/palm_pre_4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0166" y="857232"/>
              <a:ext cx="2071687" cy="1511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75" name="TextBox 43"/>
            <p:cNvSpPr txBox="1">
              <a:spLocks noChangeArrowheads="1"/>
            </p:cNvSpPr>
            <p:nvPr/>
          </p:nvSpPr>
          <p:spPr bwMode="auto">
            <a:xfrm>
              <a:off x="1849840" y="2285992"/>
              <a:ext cx="1242167" cy="646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SzPct val="125000"/>
                <a:buFont typeface="Wingdings" panose="05000000000000000000" pitchFamily="2" charset="2"/>
                <a:buNone/>
              </a:pPr>
              <a:r>
                <a:rPr lang="en-GB" altLang="zh-CN" sz="900" b="1">
                  <a:cs typeface="Times New Roman" panose="02020603050405020304" pitchFamily="18" charset="0"/>
                </a:rPr>
                <a:t>Palm Pre</a:t>
              </a:r>
            </a:p>
            <a:p>
              <a:pPr algn="ctr">
                <a:spcBef>
                  <a:spcPct val="50000"/>
                </a:spcBef>
                <a:buSzPct val="125000"/>
                <a:buFont typeface="Wingdings" panose="05000000000000000000" pitchFamily="2" charset="2"/>
                <a:buNone/>
              </a:pPr>
              <a:r>
                <a:rPr lang="en-GB" altLang="zh-CN" sz="900">
                  <a:cs typeface="Times New Roman" panose="02020603050405020304" pitchFamily="18" charset="0"/>
                </a:rPr>
                <a:t>ARM Cortex A8</a:t>
              </a:r>
            </a:p>
            <a:p>
              <a:pPr algn="ctr">
                <a:spcBef>
                  <a:spcPct val="50000"/>
                </a:spcBef>
                <a:buSzPct val="125000"/>
                <a:buFont typeface="Wingdings" panose="05000000000000000000" pitchFamily="2" charset="2"/>
                <a:buNone/>
              </a:pPr>
              <a:r>
                <a:rPr lang="en-GB" altLang="zh-CN" sz="900">
                  <a:cs typeface="Times New Roman" panose="02020603050405020304" pitchFamily="18" charset="0"/>
                </a:rPr>
                <a:t>Texas Instruments OMAP3430 </a:t>
              </a:r>
            </a:p>
          </p:txBody>
        </p:sp>
      </p:grpSp>
      <p:pic>
        <p:nvPicPr>
          <p:cNvPr id="31752" name="Picture 112" descr="http://www.dreamstation.cc/wp-content/uploads/2009/02/nintendo_dsi_black_open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1" y="857251"/>
            <a:ext cx="2396067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3" name="TextBox 45"/>
          <p:cNvSpPr txBox="1">
            <a:spLocks noChangeArrowheads="1"/>
          </p:cNvSpPr>
          <p:nvPr/>
        </p:nvSpPr>
        <p:spPr bwMode="auto">
          <a:xfrm>
            <a:off x="6929876" y="2357439"/>
            <a:ext cx="1572866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SzPct val="125000"/>
              <a:buFont typeface="Wingdings" panose="05000000000000000000" pitchFamily="2" charset="2"/>
              <a:buNone/>
            </a:pPr>
            <a:r>
              <a:rPr lang="en-GB" altLang="zh-CN" sz="900" b="1">
                <a:cs typeface="Times New Roman" panose="02020603050405020304" pitchFamily="18" charset="0"/>
              </a:rPr>
              <a:t>Nintendo DSi</a:t>
            </a:r>
          </a:p>
          <a:p>
            <a:pPr algn="ctr">
              <a:spcBef>
                <a:spcPct val="50000"/>
              </a:spcBef>
              <a:buSzPct val="125000"/>
              <a:buFont typeface="Wingdings" panose="05000000000000000000" pitchFamily="2" charset="2"/>
              <a:buNone/>
            </a:pPr>
            <a:r>
              <a:rPr lang="en-GB" altLang="zh-CN" sz="900">
                <a:cs typeface="Times New Roman" panose="02020603050405020304" pitchFamily="18" charset="0"/>
              </a:rPr>
              <a:t>ARM9 and ARM7 Processors</a:t>
            </a:r>
          </a:p>
        </p:txBody>
      </p:sp>
      <p:pic>
        <p:nvPicPr>
          <p:cNvPr id="31754" name="Picture 114" descr="http://www.konicaminolta.it/upload/prodotti/409-a142846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0" y="857251"/>
            <a:ext cx="2286000" cy="173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5" name="TextBox 47"/>
          <p:cNvSpPr txBox="1">
            <a:spLocks noChangeArrowheads="1"/>
          </p:cNvSpPr>
          <p:nvPr/>
        </p:nvSpPr>
        <p:spPr bwMode="auto">
          <a:xfrm>
            <a:off x="9336710" y="2286000"/>
            <a:ext cx="230063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SzPct val="125000"/>
              <a:buFont typeface="Wingdings" panose="05000000000000000000" pitchFamily="2" charset="2"/>
              <a:buNone/>
            </a:pPr>
            <a:r>
              <a:rPr lang="it-IT" altLang="zh-CN" sz="900" b="1">
                <a:cs typeface="Times New Roman" panose="02020603050405020304" pitchFamily="18" charset="0"/>
              </a:rPr>
              <a:t>Konica Minolta Magicolor 1650EN Printer</a:t>
            </a:r>
          </a:p>
          <a:p>
            <a:pPr algn="ctr">
              <a:spcBef>
                <a:spcPct val="50000"/>
              </a:spcBef>
              <a:buSzPct val="125000"/>
              <a:buFont typeface="Wingdings" panose="05000000000000000000" pitchFamily="2" charset="2"/>
              <a:buNone/>
            </a:pPr>
            <a:r>
              <a:rPr lang="it-IT" altLang="zh-CN" sz="900">
                <a:cs typeface="Times New Roman" panose="02020603050405020304" pitchFamily="18" charset="0"/>
              </a:rPr>
              <a:t>         ARM11 Processor	</a:t>
            </a:r>
          </a:p>
          <a:p>
            <a:pPr algn="ctr">
              <a:spcBef>
                <a:spcPct val="50000"/>
              </a:spcBef>
              <a:buSzPct val="125000"/>
              <a:buFont typeface="Wingdings" panose="05000000000000000000" pitchFamily="2" charset="2"/>
              <a:buNone/>
            </a:pPr>
            <a:r>
              <a:rPr lang="it-IT" altLang="zh-CN" sz="900">
                <a:cs typeface="Times New Roman" panose="02020603050405020304" pitchFamily="18" charset="0"/>
              </a:rPr>
              <a:t>Zoran Corporation Quatro 4230 Processor</a:t>
            </a:r>
            <a:endParaRPr lang="en-GB" altLang="zh-CN" sz="900">
              <a:cs typeface="Times New Roman" panose="02020603050405020304" pitchFamily="18" charset="0"/>
            </a:endParaRPr>
          </a:p>
        </p:txBody>
      </p:sp>
      <p:grpSp>
        <p:nvGrpSpPr>
          <p:cNvPr id="31756" name="Group 52"/>
          <p:cNvGrpSpPr>
            <a:grpSpLocks/>
          </p:cNvGrpSpPr>
          <p:nvPr/>
        </p:nvGrpSpPr>
        <p:grpSpPr bwMode="auto">
          <a:xfrm>
            <a:off x="8527692" y="2928937"/>
            <a:ext cx="3080108" cy="1510559"/>
            <a:chOff x="6110043" y="4214818"/>
            <a:chExt cx="2310197" cy="1509985"/>
          </a:xfrm>
        </p:grpSpPr>
        <p:sp>
          <p:nvSpPr>
            <p:cNvPr id="31772" name="TextBox 50"/>
            <p:cNvSpPr txBox="1">
              <a:spLocks noChangeArrowheads="1"/>
            </p:cNvSpPr>
            <p:nvPr/>
          </p:nvSpPr>
          <p:spPr bwMode="auto">
            <a:xfrm>
              <a:off x="6110043" y="5286388"/>
              <a:ext cx="1941975" cy="438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SzPct val="125000"/>
                <a:buFont typeface="Wingdings" panose="05000000000000000000" pitchFamily="2" charset="2"/>
                <a:buNone/>
              </a:pPr>
              <a:r>
                <a:rPr lang="en-GB" altLang="zh-CN" sz="900" b="1">
                  <a:cs typeface="Times New Roman" panose="02020603050405020304" pitchFamily="18" charset="0"/>
                </a:rPr>
                <a:t>iRiver Wave Home (Multimedia Communicator)</a:t>
              </a:r>
            </a:p>
            <a:p>
              <a:pPr algn="ctr">
                <a:spcBef>
                  <a:spcPct val="50000"/>
                </a:spcBef>
                <a:buSzPct val="125000"/>
                <a:buFont typeface="Wingdings" panose="05000000000000000000" pitchFamily="2" charset="2"/>
                <a:buNone/>
              </a:pPr>
              <a:r>
                <a:rPr lang="en-GB" altLang="zh-CN" sz="900">
                  <a:cs typeface="Times New Roman" panose="02020603050405020304" pitchFamily="18" charset="0"/>
                </a:rPr>
                <a:t>ARM Powered</a:t>
              </a:r>
            </a:p>
          </p:txBody>
        </p:sp>
        <p:pic>
          <p:nvPicPr>
            <p:cNvPr id="31773" name="Picture 118" descr="http://www.cnet.co.uk/i/c/blg/cat/gadgets/iriver_wave_home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3636" y="4214818"/>
              <a:ext cx="2276604" cy="1130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1757" name="Rectangle 56"/>
          <p:cNvSpPr>
            <a:spLocks noChangeArrowheads="1"/>
          </p:cNvSpPr>
          <p:nvPr/>
        </p:nvSpPr>
        <p:spPr bwMode="auto">
          <a:xfrm>
            <a:off x="5861964" y="4071938"/>
            <a:ext cx="202170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SzPct val="125000"/>
              <a:buFont typeface="Wingdings" panose="05000000000000000000" pitchFamily="2" charset="2"/>
              <a:buNone/>
            </a:pPr>
            <a:r>
              <a:rPr lang="it-IT" altLang="zh-CN" sz="900" b="1">
                <a:cs typeface="Times New Roman" panose="02020603050405020304" pitchFamily="18" charset="0"/>
              </a:rPr>
              <a:t>HP mv5150 Media Vault Pro</a:t>
            </a:r>
          </a:p>
          <a:p>
            <a:pPr algn="ctr">
              <a:spcBef>
                <a:spcPct val="50000"/>
              </a:spcBef>
              <a:buSzPct val="125000"/>
              <a:buFont typeface="Wingdings" panose="05000000000000000000" pitchFamily="2" charset="2"/>
              <a:buNone/>
            </a:pPr>
            <a:r>
              <a:rPr lang="it-IT" altLang="zh-CN" sz="900">
                <a:cs typeface="Times New Roman" panose="02020603050405020304" pitchFamily="18" charset="0"/>
              </a:rPr>
              <a:t>ARM9 Processorr</a:t>
            </a:r>
          </a:p>
          <a:p>
            <a:pPr algn="ctr">
              <a:spcBef>
                <a:spcPct val="50000"/>
              </a:spcBef>
              <a:buSzPct val="125000"/>
              <a:buFont typeface="Wingdings" panose="05000000000000000000" pitchFamily="2" charset="2"/>
              <a:buNone/>
            </a:pPr>
            <a:r>
              <a:rPr lang="en-GB" altLang="zh-CN" sz="900">
                <a:cs typeface="Times New Roman" panose="02020603050405020304" pitchFamily="18" charset="0"/>
              </a:rPr>
              <a:t>Marvell Orion (88F5182-A2) Processor</a:t>
            </a:r>
          </a:p>
        </p:txBody>
      </p:sp>
      <p:sp>
        <p:nvSpPr>
          <p:cNvPr id="31758" name="Rectangle 58"/>
          <p:cNvSpPr>
            <a:spLocks noChangeArrowheads="1"/>
          </p:cNvSpPr>
          <p:nvPr/>
        </p:nvSpPr>
        <p:spPr bwMode="auto">
          <a:xfrm>
            <a:off x="847231" y="3929063"/>
            <a:ext cx="165622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SzPct val="125000"/>
              <a:buFont typeface="Wingdings" panose="05000000000000000000" pitchFamily="2" charset="2"/>
              <a:buNone/>
            </a:pPr>
            <a:r>
              <a:rPr lang="en-GB" altLang="zh-CN" sz="900" b="1" dirty="0">
                <a:cs typeface="Times New Roman" panose="02020603050405020304" pitchFamily="18" charset="0"/>
              </a:rPr>
              <a:t>APSI M-480 PMP</a:t>
            </a:r>
          </a:p>
          <a:p>
            <a:pPr algn="ctr">
              <a:spcBef>
                <a:spcPct val="50000"/>
              </a:spcBef>
              <a:buSzPct val="125000"/>
              <a:buFont typeface="Wingdings" panose="05000000000000000000" pitchFamily="2" charset="2"/>
              <a:buNone/>
            </a:pPr>
            <a:r>
              <a:rPr lang="en-GB" altLang="zh-CN" sz="900" dirty="0">
                <a:cs typeface="Times New Roman" panose="02020603050405020304" pitchFamily="18" charset="0"/>
              </a:rPr>
              <a:t>ARM11 Processor</a:t>
            </a:r>
          </a:p>
          <a:p>
            <a:pPr algn="ctr">
              <a:spcBef>
                <a:spcPct val="50000"/>
              </a:spcBef>
              <a:buSzPct val="125000"/>
              <a:buFont typeface="Wingdings" panose="05000000000000000000" pitchFamily="2" charset="2"/>
              <a:buNone/>
            </a:pPr>
            <a:r>
              <a:rPr lang="en-GB" altLang="zh-CN" sz="900" dirty="0">
                <a:cs typeface="Times New Roman" panose="02020603050405020304" pitchFamily="18" charset="0"/>
              </a:rPr>
              <a:t>TI OMAP2530 Dual-Core CPU</a:t>
            </a:r>
          </a:p>
        </p:txBody>
      </p:sp>
      <p:pic>
        <p:nvPicPr>
          <p:cNvPr id="31759" name="Picture 122" descr="http://www.windowsfordevices.com/files/misc/apsi_m480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2" y="2928938"/>
            <a:ext cx="2000249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760" name="Group 64"/>
          <p:cNvGrpSpPr>
            <a:grpSpLocks/>
          </p:cNvGrpSpPr>
          <p:nvPr/>
        </p:nvGrpSpPr>
        <p:grpSpPr bwMode="auto">
          <a:xfrm>
            <a:off x="6381751" y="4714876"/>
            <a:ext cx="2095500" cy="1646571"/>
            <a:chOff x="214282" y="4786322"/>
            <a:chExt cx="1571636" cy="1646394"/>
          </a:xfrm>
        </p:grpSpPr>
        <p:sp>
          <p:nvSpPr>
            <p:cNvPr id="31770" name="Rectangle 60"/>
            <p:cNvSpPr>
              <a:spLocks noChangeArrowheads="1"/>
            </p:cNvSpPr>
            <p:nvPr/>
          </p:nvSpPr>
          <p:spPr bwMode="auto">
            <a:xfrm>
              <a:off x="637328" y="5786454"/>
              <a:ext cx="823789" cy="646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SzPct val="125000"/>
                <a:buFont typeface="Wingdings" panose="05000000000000000000" pitchFamily="2" charset="2"/>
                <a:buNone/>
              </a:pPr>
              <a:r>
                <a:rPr lang="en-GB" altLang="zh-CN" sz="900" b="1">
                  <a:cs typeface="Times New Roman" panose="02020603050405020304" pitchFamily="18" charset="0"/>
                </a:rPr>
                <a:t>TeleNav Shotgun</a:t>
              </a:r>
            </a:p>
            <a:p>
              <a:pPr algn="ctr">
                <a:spcBef>
                  <a:spcPct val="50000"/>
                </a:spcBef>
                <a:buSzPct val="125000"/>
                <a:buFont typeface="Wingdings" panose="05000000000000000000" pitchFamily="2" charset="2"/>
                <a:buNone/>
              </a:pPr>
              <a:r>
                <a:rPr lang="en-GB" altLang="zh-CN" sz="900">
                  <a:cs typeface="Times New Roman" panose="02020603050405020304" pitchFamily="18" charset="0"/>
                </a:rPr>
                <a:t>ARM926 Processor</a:t>
              </a:r>
            </a:p>
            <a:p>
              <a:pPr algn="ctr">
                <a:spcBef>
                  <a:spcPct val="50000"/>
                </a:spcBef>
                <a:buSzPct val="125000"/>
                <a:buFont typeface="Wingdings" panose="05000000000000000000" pitchFamily="2" charset="2"/>
                <a:buNone/>
              </a:pPr>
              <a:r>
                <a:rPr lang="en-GB" altLang="zh-CN" sz="900">
                  <a:cs typeface="Times New Roman" panose="02020603050405020304" pitchFamily="18" charset="0"/>
                </a:rPr>
                <a:t>SiRF Atlas III</a:t>
              </a:r>
            </a:p>
          </p:txBody>
        </p:sp>
        <p:pic>
          <p:nvPicPr>
            <p:cNvPr id="31771" name="Picture 124" descr="http://www.ubergizmo.com/photos/2008/11/telenav-shotgun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282" y="4786322"/>
              <a:ext cx="1571636" cy="1000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1761" name="Group 67"/>
          <p:cNvGrpSpPr>
            <a:grpSpLocks/>
          </p:cNvGrpSpPr>
          <p:nvPr/>
        </p:nvGrpSpPr>
        <p:grpSpPr bwMode="auto">
          <a:xfrm>
            <a:off x="4789830" y="928688"/>
            <a:ext cx="1519643" cy="1690904"/>
            <a:chOff x="2928926" y="4788986"/>
            <a:chExt cx="1040254" cy="1614652"/>
          </a:xfrm>
        </p:grpSpPr>
        <p:pic>
          <p:nvPicPr>
            <p:cNvPr id="31768" name="Picture 128" descr="http://gizmodo.com/assets/resources/2006/08/kangaroo_tv.jp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926" y="4788986"/>
              <a:ext cx="1022834" cy="1060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69" name="Rectangle 65"/>
            <p:cNvSpPr>
              <a:spLocks noChangeArrowheads="1"/>
            </p:cNvSpPr>
            <p:nvPr/>
          </p:nvSpPr>
          <p:spPr bwMode="auto">
            <a:xfrm>
              <a:off x="2949553" y="5786454"/>
              <a:ext cx="1019627" cy="617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SzPct val="125000"/>
                <a:buFont typeface="Wingdings" panose="05000000000000000000" pitchFamily="2" charset="2"/>
                <a:buNone/>
              </a:pPr>
              <a:r>
                <a:rPr lang="en-GB" altLang="zh-CN" sz="900" b="1">
                  <a:cs typeface="Times New Roman" panose="02020603050405020304" pitchFamily="18" charset="0"/>
                </a:rPr>
                <a:t>Kangaroo TV</a:t>
              </a:r>
            </a:p>
            <a:p>
              <a:pPr algn="ctr">
                <a:spcBef>
                  <a:spcPct val="50000"/>
                </a:spcBef>
                <a:buSzPct val="125000"/>
                <a:buFont typeface="Wingdings" panose="05000000000000000000" pitchFamily="2" charset="2"/>
                <a:buNone/>
              </a:pPr>
              <a:r>
                <a:rPr lang="en-GB" altLang="zh-CN" sz="900">
                  <a:cs typeface="Times New Roman" panose="02020603050405020304" pitchFamily="18" charset="0"/>
                </a:rPr>
                <a:t>ARM926EJ-s</a:t>
              </a:r>
            </a:p>
            <a:p>
              <a:pPr algn="ctr">
                <a:spcBef>
                  <a:spcPct val="50000"/>
                </a:spcBef>
                <a:buSzPct val="125000"/>
                <a:buFont typeface="Wingdings" panose="05000000000000000000" pitchFamily="2" charset="2"/>
                <a:buNone/>
              </a:pPr>
              <a:r>
                <a:rPr lang="en-GB" altLang="zh-CN" sz="900">
                  <a:cs typeface="Times New Roman" panose="02020603050405020304" pitchFamily="18" charset="0"/>
                </a:rPr>
                <a:t>Freescale i.MX21 Processor</a:t>
              </a:r>
            </a:p>
          </p:txBody>
        </p:sp>
      </p:grpSp>
      <p:grpSp>
        <p:nvGrpSpPr>
          <p:cNvPr id="31762" name="Group 33"/>
          <p:cNvGrpSpPr>
            <a:grpSpLocks/>
          </p:cNvGrpSpPr>
          <p:nvPr/>
        </p:nvGrpSpPr>
        <p:grpSpPr bwMode="auto">
          <a:xfrm>
            <a:off x="3617385" y="4749800"/>
            <a:ext cx="2773844" cy="1717894"/>
            <a:chOff x="2999943" y="1000108"/>
            <a:chExt cx="2080623" cy="1717196"/>
          </a:xfrm>
        </p:grpSpPr>
        <p:pic>
          <p:nvPicPr>
            <p:cNvPr id="31766" name="Picture 32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9943" y="1000108"/>
              <a:ext cx="2080623" cy="1109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67" name="Rectangle 32"/>
            <p:cNvSpPr>
              <a:spLocks noChangeArrowheads="1"/>
            </p:cNvSpPr>
            <p:nvPr/>
          </p:nvSpPr>
          <p:spPr bwMode="auto">
            <a:xfrm>
              <a:off x="3352664" y="2071236"/>
              <a:ext cx="1687195" cy="6460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SzPct val="125000"/>
                <a:buFont typeface="Wingdings" panose="05000000000000000000" pitchFamily="2" charset="2"/>
                <a:buNone/>
              </a:pPr>
              <a:r>
                <a:rPr lang="en-GB" altLang="zh-CN" sz="900" b="1">
                  <a:latin typeface="Arial" panose="020B0604020202020204" pitchFamily="34" charset="0"/>
                  <a:ea typeface="MS PGothic" panose="020B0600070205080204" pitchFamily="34" charset="-128"/>
                </a:rPr>
                <a:t>Zeebo Console</a:t>
              </a:r>
            </a:p>
            <a:p>
              <a:pPr algn="ctr">
                <a:spcBef>
                  <a:spcPct val="50000"/>
                </a:spcBef>
                <a:buSzPct val="125000"/>
                <a:buFont typeface="Wingdings" panose="05000000000000000000" pitchFamily="2" charset="2"/>
                <a:buNone/>
              </a:pPr>
              <a:r>
                <a:rPr lang="en-GB" altLang="zh-CN" sz="900">
                  <a:latin typeface="Arial" panose="020B0604020202020204" pitchFamily="34" charset="0"/>
                  <a:ea typeface="MS PGothic" panose="020B0600070205080204" pitchFamily="34" charset="-128"/>
                </a:rPr>
                <a:t>ARM11 Processor and ARM9 Processor</a:t>
              </a:r>
            </a:p>
            <a:p>
              <a:pPr algn="ctr">
                <a:spcBef>
                  <a:spcPct val="50000"/>
                </a:spcBef>
                <a:buSzPct val="125000"/>
                <a:buFont typeface="Wingdings" panose="05000000000000000000" pitchFamily="2" charset="2"/>
                <a:buNone/>
              </a:pPr>
              <a:r>
                <a:rPr lang="en-GB" altLang="zh-CN" sz="900">
                  <a:latin typeface="Arial" panose="020B0604020202020204" pitchFamily="34" charset="0"/>
                  <a:ea typeface="MS PGothic" panose="020B0600070205080204" pitchFamily="34" charset="-128"/>
                </a:rPr>
                <a:t>Qualcomm</a:t>
              </a:r>
            </a:p>
          </p:txBody>
        </p:sp>
      </p:grpSp>
      <p:pic>
        <p:nvPicPr>
          <p:cNvPr id="31763" name="Picture 116" descr="http://www.trustedreviews.com/images/article/inline/9838-img7750s.jp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1" y="2857501"/>
            <a:ext cx="2201333" cy="145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64" name="TextBox 49"/>
          <p:cNvSpPr txBox="1">
            <a:spLocks noChangeArrowheads="1"/>
          </p:cNvSpPr>
          <p:nvPr/>
        </p:nvSpPr>
        <p:spPr bwMode="auto">
          <a:xfrm>
            <a:off x="2952750" y="4286251"/>
            <a:ext cx="223308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SzPct val="125000"/>
              <a:buFont typeface="Wingdings" panose="05000000000000000000" pitchFamily="2" charset="2"/>
              <a:buNone/>
            </a:pPr>
            <a:r>
              <a:rPr lang="en-GB" altLang="zh-CN" sz="900" b="1">
                <a:cs typeface="Times New Roman" panose="02020603050405020304" pitchFamily="18" charset="0"/>
              </a:rPr>
              <a:t>Dell Latitude E4200 Notebook</a:t>
            </a:r>
          </a:p>
          <a:p>
            <a:pPr algn="ctr">
              <a:spcBef>
                <a:spcPct val="50000"/>
              </a:spcBef>
              <a:buSzPct val="125000"/>
              <a:buFont typeface="Wingdings" panose="05000000000000000000" pitchFamily="2" charset="2"/>
              <a:buNone/>
            </a:pPr>
            <a:r>
              <a:rPr lang="en-GB" altLang="zh-CN" sz="900">
                <a:cs typeface="Times New Roman" panose="02020603050405020304" pitchFamily="18" charset="0"/>
              </a:rPr>
              <a:t>ARM Cortex M3</a:t>
            </a:r>
          </a:p>
          <a:p>
            <a:pPr algn="ctr">
              <a:spcBef>
                <a:spcPct val="50000"/>
              </a:spcBef>
              <a:buSzPct val="125000"/>
              <a:buFont typeface="Wingdings" panose="05000000000000000000" pitchFamily="2" charset="2"/>
              <a:buNone/>
            </a:pPr>
            <a:r>
              <a:rPr lang="en-GB" altLang="zh-CN" sz="900">
                <a:cs typeface="Times New Roman" panose="02020603050405020304" pitchFamily="18" charset="0"/>
              </a:rPr>
              <a:t>Broadcom BCM5880</a:t>
            </a:r>
          </a:p>
        </p:txBody>
      </p:sp>
      <p:sp>
        <p:nvSpPr>
          <p:cNvPr id="31765" name="Title 35"/>
          <p:cNvSpPr>
            <a:spLocks noGrp="1"/>
          </p:cNvSpPr>
          <p:nvPr>
            <p:ph type="title" idx="4294967295"/>
          </p:nvPr>
        </p:nvSpPr>
        <p:spPr>
          <a:xfrm>
            <a:off x="609600" y="76200"/>
            <a:ext cx="10972800" cy="990600"/>
          </a:xfrm>
        </p:spPr>
        <p:txBody>
          <a:bodyPr wrap="none"/>
          <a:lstStyle/>
          <a:p>
            <a:pPr eaLnBrk="1" hangingPunct="1"/>
            <a:r>
              <a:rPr lang="en-GB" altLang="zh-CN" sz="3200" dirty="0" smtClean="0">
                <a:ea typeface="宋体" panose="02010600030101010101" pitchFamily="2" charset="-122"/>
              </a:rPr>
              <a:t>~4 Billion ARM Processors Each Year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0A1A-A95F-47C2-B647-1E2C3F7415BA}" type="datetime1">
              <a:rPr lang="en-US" altLang="zh-CN" smtClean="0">
                <a:solidFill>
                  <a:schemeClr val="tx1"/>
                </a:solidFill>
              </a:rPr>
              <a:t>9/15/2021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>
                <a:solidFill>
                  <a:schemeClr val="tx1"/>
                </a:solidFill>
              </a:rPr>
              <a:t>计算机学院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schemeClr val="tx1"/>
                </a:solidFill>
              </a:rPr>
              <a:t>23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7403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70" name="Group 35"/>
          <p:cNvGrpSpPr>
            <a:grpSpLocks/>
          </p:cNvGrpSpPr>
          <p:nvPr/>
        </p:nvGrpSpPr>
        <p:grpSpPr bwMode="auto">
          <a:xfrm>
            <a:off x="2940051" y="3800477"/>
            <a:ext cx="2880783" cy="2574926"/>
            <a:chOff x="2018" y="2387"/>
            <a:chExt cx="1361" cy="1622"/>
          </a:xfrm>
        </p:grpSpPr>
        <p:grpSp>
          <p:nvGrpSpPr>
            <p:cNvPr id="32792" name="Group 3"/>
            <p:cNvGrpSpPr>
              <a:grpSpLocks/>
            </p:cNvGrpSpPr>
            <p:nvPr/>
          </p:nvGrpSpPr>
          <p:grpSpPr bwMode="auto">
            <a:xfrm>
              <a:off x="2018" y="2387"/>
              <a:ext cx="1361" cy="1622"/>
              <a:chOff x="2018" y="2387"/>
              <a:chExt cx="1361" cy="1622"/>
            </a:xfrm>
          </p:grpSpPr>
          <p:pic>
            <p:nvPicPr>
              <p:cNvPr id="32794" name="Picture 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18" y="2387"/>
                <a:ext cx="1361" cy="13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795" name="Text Box 5"/>
              <p:cNvSpPr txBox="1">
                <a:spLocks noChangeArrowheads="1"/>
              </p:cNvSpPr>
              <p:nvPr/>
            </p:nvSpPr>
            <p:spPr bwMode="auto">
              <a:xfrm>
                <a:off x="2378" y="3612"/>
                <a:ext cx="827" cy="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25000"/>
                  </a:spcBef>
                  <a:buSzPct val="125000"/>
                  <a:buFont typeface="Wingdings" panose="05000000000000000000" pitchFamily="2" charset="2"/>
                  <a:buNone/>
                </a:pPr>
                <a:r>
                  <a:rPr lang="en-GB" altLang="zh-CN" sz="1000" b="1">
                    <a:latin typeface="Arial" panose="020B0604020202020204" pitchFamily="34" charset="0"/>
                  </a:rPr>
                  <a:t>iRiver NV Life PMP</a:t>
                </a:r>
              </a:p>
              <a:p>
                <a:pPr algn="ctr" eaLnBrk="1" hangingPunct="1">
                  <a:spcBef>
                    <a:spcPct val="25000"/>
                  </a:spcBef>
                  <a:buSzPct val="125000"/>
                  <a:buFont typeface="Wingdings" panose="05000000000000000000" pitchFamily="2" charset="2"/>
                  <a:buNone/>
                </a:pPr>
                <a:r>
                  <a:rPr lang="en-GB" altLang="zh-CN" sz="1000">
                    <a:latin typeface="Arial" panose="020B0604020202020204" pitchFamily="34" charset="0"/>
                  </a:rPr>
                  <a:t>Magic Eyes - ARM926EJ + </a:t>
                </a:r>
              </a:p>
              <a:p>
                <a:pPr algn="ctr" eaLnBrk="1" hangingPunct="1">
                  <a:spcBef>
                    <a:spcPct val="25000"/>
                  </a:spcBef>
                  <a:buSzPct val="125000"/>
                  <a:buFont typeface="Wingdings" panose="05000000000000000000" pitchFamily="2" charset="2"/>
                  <a:buNone/>
                </a:pPr>
                <a:r>
                  <a:rPr lang="en-GB" altLang="zh-CN" sz="1000">
                    <a:latin typeface="Arial" panose="020B0604020202020204" pitchFamily="34" charset="0"/>
                  </a:rPr>
                  <a:t>ARM946E</a:t>
                </a:r>
              </a:p>
            </p:txBody>
          </p:sp>
        </p:grpSp>
        <p:sp>
          <p:nvSpPr>
            <p:cNvPr id="32793" name="Rectangle 30"/>
            <p:cNvSpPr>
              <a:spLocks noChangeArrowheads="1"/>
            </p:cNvSpPr>
            <p:nvPr/>
          </p:nvSpPr>
          <p:spPr bwMode="auto">
            <a:xfrm rot="234030">
              <a:off x="2665" y="2742"/>
              <a:ext cx="352" cy="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5000"/>
                </a:spcBef>
                <a:buSzPct val="125000"/>
                <a:buFont typeface="Wingdings" panose="05000000000000000000" pitchFamily="2" charset="2"/>
                <a:buNone/>
              </a:pPr>
              <a:endParaRPr lang="en-GB" altLang="zh-CN">
                <a:latin typeface="Arial" panose="020B0604020202020204" pitchFamily="34" charset="0"/>
              </a:endParaRPr>
            </a:p>
          </p:txBody>
        </p:sp>
      </p:grpSp>
      <p:grpSp>
        <p:nvGrpSpPr>
          <p:cNvPr id="32771" name="Group 6"/>
          <p:cNvGrpSpPr>
            <a:grpSpLocks/>
          </p:cNvGrpSpPr>
          <p:nvPr/>
        </p:nvGrpSpPr>
        <p:grpSpPr bwMode="auto">
          <a:xfrm>
            <a:off x="4271434" y="260350"/>
            <a:ext cx="3278717" cy="1935163"/>
            <a:chOff x="2290" y="1570"/>
            <a:chExt cx="1549" cy="1219"/>
          </a:xfrm>
        </p:grpSpPr>
        <p:sp>
          <p:nvSpPr>
            <p:cNvPr id="32790" name="Rectangle 7"/>
            <p:cNvSpPr>
              <a:spLocks noChangeArrowheads="1"/>
            </p:cNvSpPr>
            <p:nvPr/>
          </p:nvSpPr>
          <p:spPr bwMode="auto">
            <a:xfrm>
              <a:off x="2529" y="2513"/>
              <a:ext cx="1157" cy="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5000"/>
                </a:spcBef>
                <a:buSzPct val="125000"/>
                <a:buFont typeface="Wingdings" panose="05000000000000000000" pitchFamily="2" charset="2"/>
                <a:buNone/>
              </a:pPr>
              <a:r>
                <a:rPr lang="en-GB" altLang="zh-CN" sz="1000" b="1">
                  <a:latin typeface="Arial" panose="020B0604020202020204" pitchFamily="34" charset="0"/>
                </a:rPr>
                <a:t>Everex Cloudbook UMPC </a:t>
              </a:r>
            </a:p>
            <a:p>
              <a:pPr algn="ctr" eaLnBrk="1" hangingPunct="1">
                <a:spcBef>
                  <a:spcPct val="25000"/>
                </a:spcBef>
                <a:buSzPct val="125000"/>
                <a:buFont typeface="Wingdings" panose="05000000000000000000" pitchFamily="2" charset="2"/>
                <a:buNone/>
              </a:pPr>
              <a:r>
                <a:rPr lang="en-GB" altLang="zh-CN" sz="1000">
                  <a:latin typeface="Arial" panose="020B0604020202020204" pitchFamily="34" charset="0"/>
                </a:rPr>
                <a:t>GCT Semiconductor – ARM9 Processor</a:t>
              </a:r>
            </a:p>
          </p:txBody>
        </p:sp>
        <p:pic>
          <p:nvPicPr>
            <p:cNvPr id="32791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0" y="1570"/>
              <a:ext cx="1549" cy="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2772" name="Group 9"/>
          <p:cNvGrpSpPr>
            <a:grpSpLocks/>
          </p:cNvGrpSpPr>
          <p:nvPr/>
        </p:nvGrpSpPr>
        <p:grpSpPr bwMode="auto">
          <a:xfrm>
            <a:off x="8113184" y="333376"/>
            <a:ext cx="3553883" cy="2166938"/>
            <a:chOff x="3936" y="300"/>
            <a:chExt cx="1679" cy="1365"/>
          </a:xfrm>
        </p:grpSpPr>
        <p:pic>
          <p:nvPicPr>
            <p:cNvPr id="32788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6" y="300"/>
              <a:ext cx="1679" cy="1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89" name="Text Box 11"/>
            <p:cNvSpPr txBox="1">
              <a:spLocks noChangeArrowheads="1"/>
            </p:cNvSpPr>
            <p:nvPr/>
          </p:nvSpPr>
          <p:spPr bwMode="auto">
            <a:xfrm>
              <a:off x="4279" y="1389"/>
              <a:ext cx="1081" cy="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5000"/>
                </a:spcBef>
                <a:buSzPct val="125000"/>
                <a:buFont typeface="Wingdings" panose="05000000000000000000" pitchFamily="2" charset="2"/>
                <a:buNone/>
              </a:pPr>
              <a:r>
                <a:rPr lang="en-GB" altLang="zh-CN" sz="1000" b="1">
                  <a:latin typeface="Arial" panose="020B0604020202020204" pitchFamily="34" charset="0"/>
                </a:rPr>
                <a:t>Importek Apollo VoIP Video Phone</a:t>
              </a:r>
            </a:p>
            <a:p>
              <a:pPr algn="ctr" eaLnBrk="1" hangingPunct="1">
                <a:spcBef>
                  <a:spcPct val="25000"/>
                </a:spcBef>
                <a:buSzPct val="125000"/>
                <a:buFont typeface="Wingdings" panose="05000000000000000000" pitchFamily="2" charset="2"/>
                <a:buNone/>
              </a:pPr>
              <a:r>
                <a:rPr lang="en-GB" altLang="zh-CN" sz="1000">
                  <a:latin typeface="Arial" panose="020B0604020202020204" pitchFamily="34" charset="0"/>
                </a:rPr>
                <a:t>ARM9 + Marvell Xscale processor</a:t>
              </a:r>
            </a:p>
          </p:txBody>
        </p:sp>
      </p:grpSp>
      <p:grpSp>
        <p:nvGrpSpPr>
          <p:cNvPr id="32773" name="Group 15"/>
          <p:cNvGrpSpPr>
            <a:grpSpLocks/>
          </p:cNvGrpSpPr>
          <p:nvPr/>
        </p:nvGrpSpPr>
        <p:grpSpPr bwMode="auto">
          <a:xfrm>
            <a:off x="4250267" y="2349501"/>
            <a:ext cx="3744384" cy="2038350"/>
            <a:chOff x="385" y="436"/>
            <a:chExt cx="1769" cy="1284"/>
          </a:xfrm>
        </p:grpSpPr>
        <p:pic>
          <p:nvPicPr>
            <p:cNvPr id="32786" name="Picture 1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436"/>
              <a:ext cx="1769" cy="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87" name="Rectangle 17"/>
            <p:cNvSpPr>
              <a:spLocks noChangeArrowheads="1"/>
            </p:cNvSpPr>
            <p:nvPr/>
          </p:nvSpPr>
          <p:spPr bwMode="auto">
            <a:xfrm>
              <a:off x="503" y="1371"/>
              <a:ext cx="1520" cy="3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GB" altLang="zh-CN" sz="1000" b="1">
                  <a:latin typeface="Arial" panose="020B0604020202020204" pitchFamily="34" charset="0"/>
                </a:rPr>
                <a:t>Artega - Artega GT (Dual-Dashboard Display)</a:t>
              </a:r>
            </a:p>
            <a:p>
              <a:pPr algn="ctr">
                <a:spcBef>
                  <a:spcPct val="0"/>
                </a:spcBef>
                <a:buSzTx/>
                <a:buFontTx/>
                <a:buNone/>
              </a:pPr>
              <a:r>
                <a:rPr lang="en-GB" altLang="zh-CN" sz="1000">
                  <a:latin typeface="Arial" panose="020B0604020202020204" pitchFamily="34" charset="0"/>
                </a:rPr>
                <a:t>Fujitsu MB86R01 "Jade" graphics controller </a:t>
              </a:r>
            </a:p>
            <a:p>
              <a:pPr algn="ctr">
                <a:spcBef>
                  <a:spcPct val="0"/>
                </a:spcBef>
                <a:buSzTx/>
                <a:buFontTx/>
                <a:buNone/>
              </a:pPr>
              <a:r>
                <a:rPr lang="en-GB" altLang="zh-CN" sz="1000">
                  <a:latin typeface="Arial" panose="020B0604020202020204" pitchFamily="34" charset="0"/>
                </a:rPr>
                <a:t>ARM926EJ-s + Jazelle Java Acceleration Technology</a:t>
              </a:r>
            </a:p>
          </p:txBody>
        </p:sp>
      </p:grpSp>
      <p:grpSp>
        <p:nvGrpSpPr>
          <p:cNvPr id="32774" name="Group 18"/>
          <p:cNvGrpSpPr>
            <a:grpSpLocks/>
          </p:cNvGrpSpPr>
          <p:nvPr/>
        </p:nvGrpSpPr>
        <p:grpSpPr bwMode="auto">
          <a:xfrm>
            <a:off x="527051" y="333375"/>
            <a:ext cx="3342216" cy="1982788"/>
            <a:chOff x="2517" y="255"/>
            <a:chExt cx="1579" cy="1249"/>
          </a:xfrm>
        </p:grpSpPr>
        <p:pic>
          <p:nvPicPr>
            <p:cNvPr id="32784" name="Picture 1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7" y="255"/>
              <a:ext cx="1579" cy="10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85" name="Rectangle 20"/>
            <p:cNvSpPr>
              <a:spLocks noChangeArrowheads="1"/>
            </p:cNvSpPr>
            <p:nvPr/>
          </p:nvSpPr>
          <p:spPr bwMode="auto">
            <a:xfrm>
              <a:off x="2769" y="1252"/>
              <a:ext cx="100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GB" altLang="zh-CN" sz="1000" b="1">
                  <a:latin typeface="Arial" panose="020B0604020202020204" pitchFamily="34" charset="0"/>
                </a:rPr>
                <a:t>Garmin Nuvi 205</a:t>
              </a:r>
            </a:p>
            <a:p>
              <a:pPr algn="ctr">
                <a:spcBef>
                  <a:spcPct val="0"/>
                </a:spcBef>
                <a:buSzTx/>
                <a:buFontTx/>
                <a:buNone/>
              </a:pPr>
              <a:r>
                <a:rPr lang="en-GB" altLang="zh-CN" sz="1000">
                  <a:latin typeface="Arial" panose="020B0604020202020204" pitchFamily="34" charset="0"/>
                </a:rPr>
                <a:t>ST Cartesio Processor  - ARM926</a:t>
              </a:r>
            </a:p>
          </p:txBody>
        </p:sp>
      </p:grpSp>
      <p:grpSp>
        <p:nvGrpSpPr>
          <p:cNvPr id="32775" name="Group 21"/>
          <p:cNvGrpSpPr>
            <a:grpSpLocks/>
          </p:cNvGrpSpPr>
          <p:nvPr/>
        </p:nvGrpSpPr>
        <p:grpSpPr bwMode="auto">
          <a:xfrm>
            <a:off x="469900" y="2481263"/>
            <a:ext cx="2976033" cy="1831975"/>
            <a:chOff x="340" y="1706"/>
            <a:chExt cx="1406" cy="1154"/>
          </a:xfrm>
        </p:grpSpPr>
        <p:pic>
          <p:nvPicPr>
            <p:cNvPr id="32782" name="Picture 2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" y="1706"/>
              <a:ext cx="1406" cy="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83" name="Text Box 23"/>
            <p:cNvSpPr txBox="1">
              <a:spLocks noChangeArrowheads="1"/>
            </p:cNvSpPr>
            <p:nvPr/>
          </p:nvSpPr>
          <p:spPr bwMode="auto">
            <a:xfrm>
              <a:off x="467" y="2584"/>
              <a:ext cx="1271" cy="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5000"/>
                </a:spcBef>
                <a:buSzPct val="125000"/>
                <a:buFont typeface="Wingdings" panose="05000000000000000000" pitchFamily="2" charset="2"/>
                <a:buNone/>
              </a:pPr>
              <a:r>
                <a:rPr lang="en-GB" altLang="zh-CN" sz="1000" b="1">
                  <a:latin typeface="Arial" panose="020B0604020202020204" pitchFamily="34" charset="0"/>
                </a:rPr>
                <a:t>Thomson WiFi Tablet</a:t>
              </a:r>
            </a:p>
            <a:p>
              <a:pPr algn="ctr" eaLnBrk="1" hangingPunct="1">
                <a:spcBef>
                  <a:spcPct val="25000"/>
                </a:spcBef>
                <a:buSzPct val="125000"/>
                <a:buFont typeface="Wingdings" panose="05000000000000000000" pitchFamily="2" charset="2"/>
                <a:buNone/>
              </a:pPr>
              <a:r>
                <a:rPr lang="en-GB" altLang="zh-CN" sz="1000">
                  <a:latin typeface="Arial" panose="020B0604020202020204" pitchFamily="34" charset="0"/>
                </a:rPr>
                <a:t>TI DaVinci TMS320DM6441 – ARM926EJ-S</a:t>
              </a:r>
            </a:p>
          </p:txBody>
        </p:sp>
      </p:grpSp>
      <p:grpSp>
        <p:nvGrpSpPr>
          <p:cNvPr id="32776" name="Group 24"/>
          <p:cNvGrpSpPr>
            <a:grpSpLocks/>
          </p:cNvGrpSpPr>
          <p:nvPr/>
        </p:nvGrpSpPr>
        <p:grpSpPr bwMode="auto">
          <a:xfrm>
            <a:off x="6699252" y="4424364"/>
            <a:ext cx="3395134" cy="1662112"/>
            <a:chOff x="1187" y="2931"/>
            <a:chExt cx="1604" cy="1047"/>
          </a:xfrm>
        </p:grpSpPr>
        <p:pic>
          <p:nvPicPr>
            <p:cNvPr id="32780" name="Picture 2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4" y="2931"/>
              <a:ext cx="1500" cy="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81" name="Rectangle 26"/>
            <p:cNvSpPr>
              <a:spLocks noChangeArrowheads="1"/>
            </p:cNvSpPr>
            <p:nvPr/>
          </p:nvSpPr>
          <p:spPr bwMode="auto">
            <a:xfrm>
              <a:off x="1187" y="3702"/>
              <a:ext cx="1604" cy="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5000"/>
                </a:spcBef>
                <a:buSzPct val="125000"/>
                <a:buFont typeface="Wingdings" panose="05000000000000000000" pitchFamily="2" charset="2"/>
                <a:buNone/>
              </a:pPr>
              <a:r>
                <a:rPr lang="en-GB" altLang="zh-CN" sz="1000" b="1">
                  <a:latin typeface="Arial" panose="020B0604020202020204" pitchFamily="34" charset="0"/>
                </a:rPr>
                <a:t>Custom Engineering - TK300II Desktop Ticket Printer</a:t>
              </a:r>
            </a:p>
            <a:p>
              <a:pPr algn="ctr" eaLnBrk="1" hangingPunct="1">
                <a:spcBef>
                  <a:spcPct val="25000"/>
                </a:spcBef>
                <a:buSzPct val="125000"/>
                <a:buFont typeface="Wingdings" panose="05000000000000000000" pitchFamily="2" charset="2"/>
                <a:buNone/>
              </a:pPr>
              <a:r>
                <a:rPr lang="en-GB" altLang="zh-CN" sz="1000">
                  <a:latin typeface="Arial" panose="020B0604020202020204" pitchFamily="34" charset="0"/>
                </a:rPr>
                <a:t>ARM Processor (266MHz)</a:t>
              </a:r>
            </a:p>
          </p:txBody>
        </p:sp>
      </p:grpSp>
      <p:grpSp>
        <p:nvGrpSpPr>
          <p:cNvPr id="32777" name="Group 27"/>
          <p:cNvGrpSpPr>
            <a:grpSpLocks/>
          </p:cNvGrpSpPr>
          <p:nvPr/>
        </p:nvGrpSpPr>
        <p:grpSpPr bwMode="auto">
          <a:xfrm>
            <a:off x="8591551" y="2781301"/>
            <a:ext cx="3079749" cy="1593850"/>
            <a:chOff x="4123" y="1811"/>
            <a:chExt cx="1455" cy="1004"/>
          </a:xfrm>
        </p:grpSpPr>
        <p:pic>
          <p:nvPicPr>
            <p:cNvPr id="32778" name="Picture 28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3" y="1811"/>
              <a:ext cx="1455" cy="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79" name="Text Box 29"/>
            <p:cNvSpPr txBox="1">
              <a:spLocks noChangeArrowheads="1"/>
            </p:cNvSpPr>
            <p:nvPr/>
          </p:nvSpPr>
          <p:spPr bwMode="auto">
            <a:xfrm>
              <a:off x="4663" y="2539"/>
              <a:ext cx="696" cy="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5000"/>
                </a:spcBef>
                <a:buSzPct val="125000"/>
                <a:buFont typeface="Wingdings" panose="05000000000000000000" pitchFamily="2" charset="2"/>
                <a:buNone/>
              </a:pPr>
              <a:r>
                <a:rPr lang="en-GB" altLang="zh-CN" sz="1000" b="1">
                  <a:latin typeface="Arial" panose="020B0604020202020204" pitchFamily="34" charset="0"/>
                </a:rPr>
                <a:t>VivoPay – Vivo Kiosk</a:t>
              </a:r>
            </a:p>
            <a:p>
              <a:pPr algn="ctr" eaLnBrk="1" hangingPunct="1">
                <a:spcBef>
                  <a:spcPct val="25000"/>
                </a:spcBef>
                <a:buSzPct val="125000"/>
                <a:buFont typeface="Wingdings" panose="05000000000000000000" pitchFamily="2" charset="2"/>
                <a:buNone/>
              </a:pPr>
              <a:r>
                <a:rPr lang="en-GB" altLang="zh-CN" sz="1000">
                  <a:latin typeface="Arial" panose="020B0604020202020204" pitchFamily="34" charset="0"/>
                </a:rPr>
                <a:t>ARM Powered</a:t>
              </a:r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CEDC2-AD5A-4B57-9486-26ABE5342726}" type="datetime1">
              <a:rPr lang="en-US" altLang="zh-CN" smtClean="0"/>
              <a:t>9/15/2021</a:t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1770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CES-2021</a:t>
            </a:r>
            <a:br>
              <a:rPr lang="en-US" altLang="zh-CN" dirty="0" smtClean="0"/>
            </a:br>
            <a:r>
              <a:rPr lang="en-US" altLang="zh-CN" sz="3600" dirty="0" smtClean="0"/>
              <a:t>(International Consumer Electronics Show)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4CDA-2F66-4C43-A884-56DEDD513BE9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EAC41-2CBA-4EDC-AB55-4E557299B148}" type="datetime1">
              <a:rPr lang="en-US" altLang="zh-CN" smtClean="0"/>
              <a:t>9/15/2021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pic>
        <p:nvPicPr>
          <p:cNvPr id="1026" name="Picture 2" descr="https://img.36krcdn.com/20210113/v2_5c627d9f55924f1f8cc7a2baa972adb0_img_0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8" y="2694222"/>
            <a:ext cx="4343779" cy="232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mg.36krcdn.com/20210113/v2_d6d8d4d7c3324bbb95a4cf70910506a1_img_0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184" y="2694222"/>
            <a:ext cx="3397866" cy="307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9406" y="2694222"/>
            <a:ext cx="3222272" cy="307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1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Course content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This course introduces the basics of digital circuit design and analysis, including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Number systems</a:t>
            </a:r>
            <a:r>
              <a:rPr lang="zh-CN" altLang="en-US" dirty="0" smtClean="0"/>
              <a:t>（数制系统）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Combinational logic</a:t>
            </a:r>
            <a:r>
              <a:rPr lang="zh-CN" altLang="en-US" dirty="0" smtClean="0"/>
              <a:t>（组合逻辑）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Flip flops</a:t>
            </a:r>
            <a:r>
              <a:rPr lang="zh-CN" altLang="en-US" dirty="0" smtClean="0"/>
              <a:t>（触发器）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Counters</a:t>
            </a:r>
            <a:r>
              <a:rPr lang="zh-CN" altLang="en-US" dirty="0" smtClean="0"/>
              <a:t>（计数器）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Registers</a:t>
            </a:r>
            <a:r>
              <a:rPr lang="zh-CN" altLang="en-US" dirty="0" smtClean="0"/>
              <a:t>（寄存器）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Sequential </a:t>
            </a:r>
            <a:r>
              <a:rPr lang="en-US" altLang="zh-CN" dirty="0"/>
              <a:t>circuit analysis and design</a:t>
            </a:r>
            <a:r>
              <a:rPr lang="en-US" altLang="zh-CN" dirty="0" smtClean="0"/>
              <a:t>.</a:t>
            </a:r>
            <a:r>
              <a:rPr lang="zh-CN" altLang="en-US" dirty="0" smtClean="0"/>
              <a:t>（时序逻辑电路分析及设计）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4CDA-2F66-4C43-A884-56DEDD513BE9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DD32A-8FB9-466D-BCC8-A233A5EFD95B}" type="datetime1">
              <a:rPr lang="en-US" altLang="zh-CN" smtClean="0"/>
              <a:t>9/15/2021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98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About Course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b="1" dirty="0" smtClean="0"/>
              <a:t>Course </a:t>
            </a:r>
            <a:r>
              <a:rPr lang="en-US" altLang="zh-CN" b="1" dirty="0"/>
              <a:t>book</a:t>
            </a:r>
          </a:p>
          <a:p>
            <a:pPr lvl="1"/>
            <a:r>
              <a:rPr lang="en-US" altLang="zh-CN" b="1" dirty="0"/>
              <a:t>Digital </a:t>
            </a:r>
            <a:r>
              <a:rPr lang="en-US" altLang="zh-CN" b="1" dirty="0" smtClean="0"/>
              <a:t>Fundamentals(Eleventh </a:t>
            </a:r>
            <a:r>
              <a:rPr lang="en-US" altLang="zh-CN" b="1" dirty="0"/>
              <a:t>Edition</a:t>
            </a:r>
            <a:r>
              <a:rPr lang="en-US" altLang="zh-CN" b="1" dirty="0" smtClean="0"/>
              <a:t>)</a:t>
            </a:r>
            <a:r>
              <a:rPr lang="zh-CN" altLang="en-US" b="1" dirty="0" smtClean="0"/>
              <a:t>， </a:t>
            </a:r>
            <a:r>
              <a:rPr lang="en-US" altLang="zh-CN" b="1" dirty="0" smtClean="0"/>
              <a:t>by Thomas </a:t>
            </a:r>
            <a:r>
              <a:rPr lang="en-US" altLang="zh-CN" b="1" dirty="0"/>
              <a:t>L. Floyd</a:t>
            </a:r>
          </a:p>
          <a:p>
            <a:r>
              <a:rPr lang="en-US" altLang="zh-CN" b="1" dirty="0"/>
              <a:t>Reference Book</a:t>
            </a:r>
          </a:p>
          <a:p>
            <a:pPr lvl="1"/>
            <a:r>
              <a:rPr lang="en-US" altLang="zh-CN" b="1" dirty="0"/>
              <a:t>Digital Logic Applications and </a:t>
            </a:r>
            <a:r>
              <a:rPr lang="en-US" altLang="zh-CN" b="1" dirty="0" smtClean="0"/>
              <a:t>Design, by John </a:t>
            </a:r>
            <a:r>
              <a:rPr lang="en-US" altLang="zh-CN" b="1" dirty="0" err="1" smtClean="0"/>
              <a:t>M.Yarbrough</a:t>
            </a:r>
            <a:endParaRPr lang="en-US" altLang="zh-CN" b="1" dirty="0" smtClean="0"/>
          </a:p>
          <a:p>
            <a:pPr lvl="1"/>
            <a:r>
              <a:rPr lang="en-US" altLang="zh-CN" b="1" dirty="0" smtClean="0"/>
              <a:t>Other books with the key words: digital logic.</a:t>
            </a:r>
            <a:endParaRPr lang="zh-CN" altLang="en-US" b="1" dirty="0"/>
          </a:p>
          <a:p>
            <a:endParaRPr lang="zh-CN" altLang="en-US" b="1" dirty="0"/>
          </a:p>
        </p:txBody>
      </p:sp>
      <p:sp>
        <p:nvSpPr>
          <p:cNvPr id="7" name="内容占位符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sz="2800" b="1" dirty="0"/>
              <a:t>Total mark</a:t>
            </a:r>
          </a:p>
          <a:p>
            <a:pPr lvl="1"/>
            <a:r>
              <a:rPr lang="en-US" altLang="zh-CN" sz="2400" b="1" dirty="0"/>
              <a:t>Attendance &amp; homework: 20%</a:t>
            </a:r>
          </a:p>
          <a:p>
            <a:pPr lvl="1"/>
            <a:r>
              <a:rPr lang="en-US" altLang="zh-CN" sz="2400" b="1" dirty="0"/>
              <a:t>Quiz: 30% (10% × 3)</a:t>
            </a:r>
          </a:p>
          <a:p>
            <a:pPr lvl="1"/>
            <a:r>
              <a:rPr lang="en-US" altLang="zh-CN" sz="2400" b="1" dirty="0"/>
              <a:t>Final exam: 50%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3525-ADB4-46B7-BF22-B5B7E0F025B8}" type="datetime1">
              <a:rPr lang="en-US" altLang="zh-CN" smtClean="0"/>
              <a:t>9/15/2021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4CDA-2F66-4C43-A884-56DEDD513BE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314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Introductory Concepts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基本概念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281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Digital and analog </a:t>
            </a:r>
            <a:r>
              <a:rPr lang="en-US" altLang="zh-CN" dirty="0" smtClean="0"/>
              <a:t>quantities</a:t>
            </a:r>
            <a:br>
              <a:rPr lang="en-US" altLang="zh-CN" dirty="0" smtClean="0"/>
            </a:br>
            <a:r>
              <a:rPr lang="zh-CN" altLang="en-US" sz="2800" dirty="0"/>
              <a:t>（数字量与模拟量）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b="1" dirty="0">
                <a:ea typeface="宋体" panose="02010600030101010101" pitchFamily="2" charset="-122"/>
              </a:rPr>
              <a:t>Figure 1.1</a:t>
            </a:r>
            <a:r>
              <a:rPr lang="en-US" altLang="zh-CN" dirty="0">
                <a:ea typeface="宋体" panose="02010600030101010101" pitchFamily="2" charset="-122"/>
              </a:rPr>
              <a:t>  Graph of an analog quantity (temperature versus time)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b="1" dirty="0">
                <a:ea typeface="宋体" panose="02010600030101010101" pitchFamily="2" charset="-122"/>
              </a:rPr>
              <a:t>Figure 1.2</a:t>
            </a:r>
            <a:r>
              <a:rPr lang="en-US" altLang="zh-CN" dirty="0">
                <a:ea typeface="宋体" panose="02010600030101010101" pitchFamily="2" charset="-122"/>
              </a:rPr>
              <a:t>   Sampled-value representation (quantization) of the analog quantity in Figure 1–1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1BAB-43ED-4362-8F1C-E2E3ED31FC9F}" type="datetime1">
              <a:rPr lang="en-US" altLang="zh-CN" smtClean="0"/>
              <a:t>9/15/2021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9" name="Picture 5" descr="AAGIGHN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3709965"/>
            <a:ext cx="5250388" cy="206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 descr="AAGIGHM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361" y="3728527"/>
            <a:ext cx="5250388" cy="204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640080" y="3340633"/>
            <a:ext cx="5250388" cy="9541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2800" dirty="0"/>
              <a:t>An analog quantity is one having continuous values</a:t>
            </a:r>
            <a:endParaRPr lang="zh-CN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6309361" y="3340633"/>
            <a:ext cx="5324833" cy="9541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lt1"/>
                </a:solidFill>
              </a:rPr>
              <a:t>A digital quantity is one having a discrete set of values</a:t>
            </a:r>
            <a:endParaRPr lang="zh-CN" altLang="en-US" sz="28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33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Digital and analog quantities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9AA68-B751-442B-BCD5-19A7800EA3D6}" type="datetime1">
              <a:rPr lang="en-US" altLang="zh-CN" smtClean="0"/>
              <a:t>9/15/2021</a:t>
            </a:fld>
            <a:endParaRPr lang="en-US" dirty="0"/>
          </a:p>
        </p:txBody>
      </p:sp>
      <p:sp>
        <p:nvSpPr>
          <p:cNvPr id="38" name="页脚占位符 3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计算机学院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4CDA-2F66-4C43-A884-56DEDD513BE9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5" name="左右箭头 4"/>
          <p:cNvSpPr/>
          <p:nvPr/>
        </p:nvSpPr>
        <p:spPr bwMode="auto">
          <a:xfrm>
            <a:off x="5386071" y="1842770"/>
            <a:ext cx="1126067" cy="469900"/>
          </a:xfrm>
          <a:prstGeom prst="left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solidFill>
                <a:schemeClr val="tx1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6" name="内容占位符 5"/>
          <p:cNvSpPr txBox="1"/>
          <p:nvPr/>
        </p:nvSpPr>
        <p:spPr bwMode="auto">
          <a:xfrm>
            <a:off x="1999002" y="1804670"/>
            <a:ext cx="2370667" cy="508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150000"/>
              <a:defRPr/>
            </a:pPr>
            <a:r>
              <a:rPr lang="en-US" altLang="zh-CN" sz="2800" b="1" kern="0" dirty="0">
                <a:solidFill>
                  <a:schemeClr val="tx2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ANALOG</a:t>
            </a:r>
            <a:endParaRPr lang="zh-CN" altLang="en-US" sz="2800" b="1" kern="0" dirty="0">
              <a:solidFill>
                <a:schemeClr val="tx2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内容占位符 5"/>
          <p:cNvSpPr txBox="1"/>
          <p:nvPr/>
        </p:nvSpPr>
        <p:spPr bwMode="auto">
          <a:xfrm>
            <a:off x="7793484" y="1842770"/>
            <a:ext cx="2370667" cy="508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150000"/>
              <a:defRPr/>
            </a:pPr>
            <a:r>
              <a:rPr lang="en-US" altLang="zh-CN" sz="2800" b="1" kern="0" dirty="0">
                <a:solidFill>
                  <a:schemeClr val="tx2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DIGITAL</a:t>
            </a:r>
            <a:endParaRPr lang="zh-CN" altLang="en-US" sz="2800" b="1" kern="0" dirty="0">
              <a:solidFill>
                <a:schemeClr val="tx2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8" name="Group 22"/>
          <p:cNvGrpSpPr>
            <a:grpSpLocks/>
          </p:cNvGrpSpPr>
          <p:nvPr/>
        </p:nvGrpSpPr>
        <p:grpSpPr bwMode="auto">
          <a:xfrm>
            <a:off x="1708797" y="4788931"/>
            <a:ext cx="948267" cy="841375"/>
            <a:chOff x="3290" y="3022"/>
            <a:chExt cx="883" cy="1044"/>
          </a:xfrm>
        </p:grpSpPr>
        <p:sp>
          <p:nvSpPr>
            <p:cNvPr id="9" name="Freeform 23"/>
            <p:cNvSpPr>
              <a:spLocks noChangeArrowheads="1"/>
            </p:cNvSpPr>
            <p:nvPr/>
          </p:nvSpPr>
          <p:spPr bwMode="auto">
            <a:xfrm>
              <a:off x="3675" y="3369"/>
              <a:ext cx="27" cy="66"/>
            </a:xfrm>
            <a:custGeom>
              <a:avLst/>
              <a:gdLst>
                <a:gd name="T0" fmla="*/ 27 w 217"/>
                <a:gd name="T1" fmla="*/ 0 h 532"/>
                <a:gd name="T2" fmla="*/ 1 w 217"/>
                <a:gd name="T3" fmla="*/ 0 h 532"/>
                <a:gd name="T4" fmla="*/ 0 w 217"/>
                <a:gd name="T5" fmla="*/ 66 h 532"/>
                <a:gd name="T6" fmla="*/ 26 w 217"/>
                <a:gd name="T7" fmla="*/ 66 h 532"/>
                <a:gd name="T8" fmla="*/ 27 w 217"/>
                <a:gd name="T9" fmla="*/ 0 h 5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7" h="532">
                  <a:moveTo>
                    <a:pt x="217" y="2"/>
                  </a:moveTo>
                  <a:lnTo>
                    <a:pt x="5" y="0"/>
                  </a:lnTo>
                  <a:lnTo>
                    <a:pt x="0" y="530"/>
                  </a:lnTo>
                  <a:lnTo>
                    <a:pt x="212" y="532"/>
                  </a:lnTo>
                  <a:lnTo>
                    <a:pt x="217" y="2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24"/>
            <p:cNvSpPr>
              <a:spLocks noChangeArrowheads="1"/>
            </p:cNvSpPr>
            <p:nvPr/>
          </p:nvSpPr>
          <p:spPr bwMode="auto">
            <a:xfrm>
              <a:off x="3519" y="3399"/>
              <a:ext cx="56" cy="70"/>
            </a:xfrm>
            <a:custGeom>
              <a:avLst/>
              <a:gdLst>
                <a:gd name="T0" fmla="*/ 23 w 445"/>
                <a:gd name="T1" fmla="*/ 0 h 567"/>
                <a:gd name="T2" fmla="*/ 0 w 445"/>
                <a:gd name="T3" fmla="*/ 13 h 567"/>
                <a:gd name="T4" fmla="*/ 33 w 445"/>
                <a:gd name="T5" fmla="*/ 70 h 567"/>
                <a:gd name="T6" fmla="*/ 56 w 445"/>
                <a:gd name="T7" fmla="*/ 57 h 567"/>
                <a:gd name="T8" fmla="*/ 23 w 445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5" h="567">
                  <a:moveTo>
                    <a:pt x="185" y="0"/>
                  </a:moveTo>
                  <a:lnTo>
                    <a:pt x="0" y="104"/>
                  </a:lnTo>
                  <a:lnTo>
                    <a:pt x="260" y="567"/>
                  </a:lnTo>
                  <a:lnTo>
                    <a:pt x="445" y="463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25"/>
            <p:cNvSpPr>
              <a:spLocks noChangeArrowheads="1"/>
            </p:cNvSpPr>
            <p:nvPr/>
          </p:nvSpPr>
          <p:spPr bwMode="auto">
            <a:xfrm>
              <a:off x="3405" y="3504"/>
              <a:ext cx="70" cy="57"/>
            </a:xfrm>
            <a:custGeom>
              <a:avLst/>
              <a:gdLst>
                <a:gd name="T0" fmla="*/ 13 w 566"/>
                <a:gd name="T1" fmla="*/ 0 h 453"/>
                <a:gd name="T2" fmla="*/ 0 w 566"/>
                <a:gd name="T3" fmla="*/ 23 h 453"/>
                <a:gd name="T4" fmla="*/ 57 w 566"/>
                <a:gd name="T5" fmla="*/ 57 h 453"/>
                <a:gd name="T6" fmla="*/ 70 w 566"/>
                <a:gd name="T7" fmla="*/ 34 h 453"/>
                <a:gd name="T8" fmla="*/ 13 w 566"/>
                <a:gd name="T9" fmla="*/ 0 h 4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66" h="453">
                  <a:moveTo>
                    <a:pt x="109" y="0"/>
                  </a:moveTo>
                  <a:lnTo>
                    <a:pt x="0" y="183"/>
                  </a:lnTo>
                  <a:lnTo>
                    <a:pt x="457" y="453"/>
                  </a:lnTo>
                  <a:lnTo>
                    <a:pt x="566" y="270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Freeform 26"/>
            <p:cNvSpPr>
              <a:spLocks noChangeArrowheads="1"/>
            </p:cNvSpPr>
            <p:nvPr/>
          </p:nvSpPr>
          <p:spPr bwMode="auto">
            <a:xfrm>
              <a:off x="3363" y="3658"/>
              <a:ext cx="67" cy="27"/>
            </a:xfrm>
            <a:custGeom>
              <a:avLst/>
              <a:gdLst>
                <a:gd name="T0" fmla="*/ 0 w 533"/>
                <a:gd name="T1" fmla="*/ 0 h 218"/>
                <a:gd name="T2" fmla="*/ 0 w 533"/>
                <a:gd name="T3" fmla="*/ 26 h 218"/>
                <a:gd name="T4" fmla="*/ 67 w 533"/>
                <a:gd name="T5" fmla="*/ 27 h 218"/>
                <a:gd name="T6" fmla="*/ 67 w 533"/>
                <a:gd name="T7" fmla="*/ 1 h 218"/>
                <a:gd name="T8" fmla="*/ 0 w 533"/>
                <a:gd name="T9" fmla="*/ 0 h 2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33" h="218">
                  <a:moveTo>
                    <a:pt x="2" y="0"/>
                  </a:moveTo>
                  <a:lnTo>
                    <a:pt x="0" y="212"/>
                  </a:lnTo>
                  <a:lnTo>
                    <a:pt x="530" y="218"/>
                  </a:lnTo>
                  <a:lnTo>
                    <a:pt x="533" y="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Freeform 27"/>
            <p:cNvSpPr>
              <a:spLocks noChangeArrowheads="1"/>
            </p:cNvSpPr>
            <p:nvPr/>
          </p:nvSpPr>
          <p:spPr bwMode="auto">
            <a:xfrm>
              <a:off x="3393" y="3785"/>
              <a:ext cx="70" cy="56"/>
            </a:xfrm>
            <a:custGeom>
              <a:avLst/>
              <a:gdLst>
                <a:gd name="T0" fmla="*/ 0 w 567"/>
                <a:gd name="T1" fmla="*/ 33 h 445"/>
                <a:gd name="T2" fmla="*/ 13 w 567"/>
                <a:gd name="T3" fmla="*/ 56 h 445"/>
                <a:gd name="T4" fmla="*/ 70 w 567"/>
                <a:gd name="T5" fmla="*/ 23 h 445"/>
                <a:gd name="T6" fmla="*/ 57 w 567"/>
                <a:gd name="T7" fmla="*/ 0 h 445"/>
                <a:gd name="T8" fmla="*/ 0 w 567"/>
                <a:gd name="T9" fmla="*/ 33 h 4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67" h="445">
                  <a:moveTo>
                    <a:pt x="0" y="260"/>
                  </a:moveTo>
                  <a:lnTo>
                    <a:pt x="105" y="445"/>
                  </a:lnTo>
                  <a:lnTo>
                    <a:pt x="567" y="185"/>
                  </a:lnTo>
                  <a:lnTo>
                    <a:pt x="463" y="0"/>
                  </a:lnTo>
                  <a:lnTo>
                    <a:pt x="0" y="26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28"/>
            <p:cNvSpPr>
              <a:spLocks noChangeArrowheads="1"/>
            </p:cNvSpPr>
            <p:nvPr/>
          </p:nvSpPr>
          <p:spPr bwMode="auto">
            <a:xfrm>
              <a:off x="3642" y="3648"/>
              <a:ext cx="70" cy="70"/>
            </a:xfrm>
            <a:custGeom>
              <a:avLst/>
              <a:gdLst>
                <a:gd name="T0" fmla="*/ 53 w 565"/>
                <a:gd name="T1" fmla="*/ 5 h 565"/>
                <a:gd name="T2" fmla="*/ 48 w 565"/>
                <a:gd name="T3" fmla="*/ 2 h 565"/>
                <a:gd name="T4" fmla="*/ 43 w 565"/>
                <a:gd name="T5" fmla="*/ 1 h 565"/>
                <a:gd name="T6" fmla="*/ 36 w 565"/>
                <a:gd name="T7" fmla="*/ 0 h 565"/>
                <a:gd name="T8" fmla="*/ 31 w 565"/>
                <a:gd name="T9" fmla="*/ 0 h 565"/>
                <a:gd name="T10" fmla="*/ 25 w 565"/>
                <a:gd name="T11" fmla="*/ 1 h 565"/>
                <a:gd name="T12" fmla="*/ 19 w 565"/>
                <a:gd name="T13" fmla="*/ 4 h 565"/>
                <a:gd name="T14" fmla="*/ 12 w 565"/>
                <a:gd name="T15" fmla="*/ 9 h 565"/>
                <a:gd name="T16" fmla="*/ 8 w 565"/>
                <a:gd name="T17" fmla="*/ 13 h 565"/>
                <a:gd name="T18" fmla="*/ 5 w 565"/>
                <a:gd name="T19" fmla="*/ 17 h 565"/>
                <a:gd name="T20" fmla="*/ 2 w 565"/>
                <a:gd name="T21" fmla="*/ 24 h 565"/>
                <a:gd name="T22" fmla="*/ 0 w 565"/>
                <a:gd name="T23" fmla="*/ 29 h 565"/>
                <a:gd name="T24" fmla="*/ 0 w 565"/>
                <a:gd name="T25" fmla="*/ 34 h 565"/>
                <a:gd name="T26" fmla="*/ 0 w 565"/>
                <a:gd name="T27" fmla="*/ 40 h 565"/>
                <a:gd name="T28" fmla="*/ 3 w 565"/>
                <a:gd name="T29" fmla="*/ 49 h 565"/>
                <a:gd name="T30" fmla="*/ 5 w 565"/>
                <a:gd name="T31" fmla="*/ 53 h 565"/>
                <a:gd name="T32" fmla="*/ 9 w 565"/>
                <a:gd name="T33" fmla="*/ 58 h 565"/>
                <a:gd name="T34" fmla="*/ 13 w 565"/>
                <a:gd name="T35" fmla="*/ 62 h 565"/>
                <a:gd name="T36" fmla="*/ 19 w 565"/>
                <a:gd name="T37" fmla="*/ 66 h 565"/>
                <a:gd name="T38" fmla="*/ 25 w 565"/>
                <a:gd name="T39" fmla="*/ 69 h 565"/>
                <a:gd name="T40" fmla="*/ 30 w 565"/>
                <a:gd name="T41" fmla="*/ 70 h 565"/>
                <a:gd name="T42" fmla="*/ 37 w 565"/>
                <a:gd name="T43" fmla="*/ 70 h 565"/>
                <a:gd name="T44" fmla="*/ 44 w 565"/>
                <a:gd name="T45" fmla="*/ 69 h 565"/>
                <a:gd name="T46" fmla="*/ 50 w 565"/>
                <a:gd name="T47" fmla="*/ 67 h 565"/>
                <a:gd name="T48" fmla="*/ 56 w 565"/>
                <a:gd name="T49" fmla="*/ 63 h 565"/>
                <a:gd name="T50" fmla="*/ 61 w 565"/>
                <a:gd name="T51" fmla="*/ 58 h 565"/>
                <a:gd name="T52" fmla="*/ 65 w 565"/>
                <a:gd name="T53" fmla="*/ 53 h 565"/>
                <a:gd name="T54" fmla="*/ 68 w 565"/>
                <a:gd name="T55" fmla="*/ 46 h 565"/>
                <a:gd name="T56" fmla="*/ 70 w 565"/>
                <a:gd name="T57" fmla="*/ 38 h 565"/>
                <a:gd name="T58" fmla="*/ 70 w 565"/>
                <a:gd name="T59" fmla="*/ 31 h 565"/>
                <a:gd name="T60" fmla="*/ 69 w 565"/>
                <a:gd name="T61" fmla="*/ 25 h 565"/>
                <a:gd name="T62" fmla="*/ 66 w 565"/>
                <a:gd name="T63" fmla="*/ 18 h 565"/>
                <a:gd name="T64" fmla="*/ 63 w 565"/>
                <a:gd name="T65" fmla="*/ 14 h 565"/>
                <a:gd name="T66" fmla="*/ 60 w 565"/>
                <a:gd name="T67" fmla="*/ 10 h 565"/>
                <a:gd name="T68" fmla="*/ 53 w 565"/>
                <a:gd name="T69" fmla="*/ 5 h 56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65" h="565">
                  <a:moveTo>
                    <a:pt x="427" y="38"/>
                  </a:moveTo>
                  <a:lnTo>
                    <a:pt x="388" y="20"/>
                  </a:lnTo>
                  <a:lnTo>
                    <a:pt x="347" y="7"/>
                  </a:lnTo>
                  <a:lnTo>
                    <a:pt x="294" y="0"/>
                  </a:lnTo>
                  <a:lnTo>
                    <a:pt x="252" y="1"/>
                  </a:lnTo>
                  <a:lnTo>
                    <a:pt x="200" y="12"/>
                  </a:lnTo>
                  <a:lnTo>
                    <a:pt x="150" y="33"/>
                  </a:lnTo>
                  <a:lnTo>
                    <a:pt x="93" y="72"/>
                  </a:lnTo>
                  <a:lnTo>
                    <a:pt x="64" y="103"/>
                  </a:lnTo>
                  <a:lnTo>
                    <a:pt x="39" y="139"/>
                  </a:lnTo>
                  <a:lnTo>
                    <a:pt x="15" y="190"/>
                  </a:lnTo>
                  <a:lnTo>
                    <a:pt x="4" y="231"/>
                  </a:lnTo>
                  <a:lnTo>
                    <a:pt x="0" y="272"/>
                  </a:lnTo>
                  <a:lnTo>
                    <a:pt x="3" y="326"/>
                  </a:lnTo>
                  <a:lnTo>
                    <a:pt x="22" y="392"/>
                  </a:lnTo>
                  <a:lnTo>
                    <a:pt x="40" y="428"/>
                  </a:lnTo>
                  <a:lnTo>
                    <a:pt x="73" y="472"/>
                  </a:lnTo>
                  <a:lnTo>
                    <a:pt x="104" y="502"/>
                  </a:lnTo>
                  <a:lnTo>
                    <a:pt x="152" y="534"/>
                  </a:lnTo>
                  <a:lnTo>
                    <a:pt x="204" y="554"/>
                  </a:lnTo>
                  <a:lnTo>
                    <a:pt x="245" y="563"/>
                  </a:lnTo>
                  <a:lnTo>
                    <a:pt x="299" y="565"/>
                  </a:lnTo>
                  <a:lnTo>
                    <a:pt x="353" y="557"/>
                  </a:lnTo>
                  <a:lnTo>
                    <a:pt x="404" y="538"/>
                  </a:lnTo>
                  <a:lnTo>
                    <a:pt x="451" y="510"/>
                  </a:lnTo>
                  <a:lnTo>
                    <a:pt x="493" y="472"/>
                  </a:lnTo>
                  <a:lnTo>
                    <a:pt x="527" y="427"/>
                  </a:lnTo>
                  <a:lnTo>
                    <a:pt x="551" y="375"/>
                  </a:lnTo>
                  <a:lnTo>
                    <a:pt x="565" y="307"/>
                  </a:lnTo>
                  <a:lnTo>
                    <a:pt x="564" y="253"/>
                  </a:lnTo>
                  <a:lnTo>
                    <a:pt x="553" y="199"/>
                  </a:lnTo>
                  <a:lnTo>
                    <a:pt x="532" y="149"/>
                  </a:lnTo>
                  <a:lnTo>
                    <a:pt x="510" y="114"/>
                  </a:lnTo>
                  <a:lnTo>
                    <a:pt x="483" y="82"/>
                  </a:lnTo>
                  <a:lnTo>
                    <a:pt x="427" y="3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29"/>
            <p:cNvSpPr>
              <a:spLocks noChangeArrowheads="1"/>
            </p:cNvSpPr>
            <p:nvPr/>
          </p:nvSpPr>
          <p:spPr bwMode="auto">
            <a:xfrm>
              <a:off x="3829" y="3213"/>
              <a:ext cx="194" cy="192"/>
            </a:xfrm>
            <a:custGeom>
              <a:avLst/>
              <a:gdLst>
                <a:gd name="T0" fmla="*/ 194 w 1553"/>
                <a:gd name="T1" fmla="*/ 74 h 1532"/>
                <a:gd name="T2" fmla="*/ 70 w 1553"/>
                <a:gd name="T3" fmla="*/ 0 h 1532"/>
                <a:gd name="T4" fmla="*/ 71 w 1553"/>
                <a:gd name="T5" fmla="*/ 26 h 1532"/>
                <a:gd name="T6" fmla="*/ 69 w 1553"/>
                <a:gd name="T7" fmla="*/ 46 h 1532"/>
                <a:gd name="T8" fmla="*/ 65 w 1553"/>
                <a:gd name="T9" fmla="*/ 59 h 1532"/>
                <a:gd name="T10" fmla="*/ 60 w 1553"/>
                <a:gd name="T11" fmla="*/ 71 h 1532"/>
                <a:gd name="T12" fmla="*/ 53 w 1553"/>
                <a:gd name="T13" fmla="*/ 82 h 1532"/>
                <a:gd name="T14" fmla="*/ 39 w 1553"/>
                <a:gd name="T15" fmla="*/ 98 h 1532"/>
                <a:gd name="T16" fmla="*/ 27 w 1553"/>
                <a:gd name="T17" fmla="*/ 106 h 1532"/>
                <a:gd name="T18" fmla="*/ 0 w 1553"/>
                <a:gd name="T19" fmla="*/ 118 h 1532"/>
                <a:gd name="T20" fmla="*/ 124 w 1553"/>
                <a:gd name="T21" fmla="*/ 192 h 1532"/>
                <a:gd name="T22" fmla="*/ 122 w 1553"/>
                <a:gd name="T23" fmla="*/ 170 h 1532"/>
                <a:gd name="T24" fmla="*/ 123 w 1553"/>
                <a:gd name="T25" fmla="*/ 155 h 1532"/>
                <a:gd name="T26" fmla="*/ 125 w 1553"/>
                <a:gd name="T27" fmla="*/ 140 h 1532"/>
                <a:gd name="T28" fmla="*/ 129 w 1553"/>
                <a:gd name="T29" fmla="*/ 128 h 1532"/>
                <a:gd name="T30" fmla="*/ 135 w 1553"/>
                <a:gd name="T31" fmla="*/ 116 h 1532"/>
                <a:gd name="T32" fmla="*/ 143 w 1553"/>
                <a:gd name="T33" fmla="*/ 106 h 1532"/>
                <a:gd name="T34" fmla="*/ 152 w 1553"/>
                <a:gd name="T35" fmla="*/ 97 h 1532"/>
                <a:gd name="T36" fmla="*/ 167 w 1553"/>
                <a:gd name="T37" fmla="*/ 86 h 1532"/>
                <a:gd name="T38" fmla="*/ 194 w 1553"/>
                <a:gd name="T39" fmla="*/ 74 h 153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553" h="1532">
                  <a:moveTo>
                    <a:pt x="1553" y="588"/>
                  </a:moveTo>
                  <a:lnTo>
                    <a:pt x="559" y="0"/>
                  </a:lnTo>
                  <a:lnTo>
                    <a:pt x="567" y="211"/>
                  </a:lnTo>
                  <a:lnTo>
                    <a:pt x="549" y="364"/>
                  </a:lnTo>
                  <a:lnTo>
                    <a:pt x="522" y="469"/>
                  </a:lnTo>
                  <a:lnTo>
                    <a:pt x="481" y="565"/>
                  </a:lnTo>
                  <a:lnTo>
                    <a:pt x="428" y="652"/>
                  </a:lnTo>
                  <a:lnTo>
                    <a:pt x="310" y="779"/>
                  </a:lnTo>
                  <a:lnTo>
                    <a:pt x="220" y="844"/>
                  </a:lnTo>
                  <a:lnTo>
                    <a:pt x="0" y="944"/>
                  </a:lnTo>
                  <a:lnTo>
                    <a:pt x="995" y="1532"/>
                  </a:lnTo>
                  <a:lnTo>
                    <a:pt x="978" y="1354"/>
                  </a:lnTo>
                  <a:lnTo>
                    <a:pt x="982" y="1233"/>
                  </a:lnTo>
                  <a:lnTo>
                    <a:pt x="1002" y="1121"/>
                  </a:lnTo>
                  <a:lnTo>
                    <a:pt x="1036" y="1021"/>
                  </a:lnTo>
                  <a:lnTo>
                    <a:pt x="1084" y="929"/>
                  </a:lnTo>
                  <a:lnTo>
                    <a:pt x="1145" y="846"/>
                  </a:lnTo>
                  <a:lnTo>
                    <a:pt x="1219" y="773"/>
                  </a:lnTo>
                  <a:lnTo>
                    <a:pt x="1337" y="688"/>
                  </a:lnTo>
                  <a:lnTo>
                    <a:pt x="1553" y="58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Freeform 30"/>
            <p:cNvSpPr>
              <a:spLocks noChangeArrowheads="1"/>
            </p:cNvSpPr>
            <p:nvPr/>
          </p:nvSpPr>
          <p:spPr bwMode="auto">
            <a:xfrm>
              <a:off x="3568" y="3447"/>
              <a:ext cx="126" cy="243"/>
            </a:xfrm>
            <a:custGeom>
              <a:avLst/>
              <a:gdLst>
                <a:gd name="T0" fmla="*/ 106 w 1013"/>
                <a:gd name="T1" fmla="*/ 243 h 1940"/>
                <a:gd name="T2" fmla="*/ 0 w 1013"/>
                <a:gd name="T3" fmla="*/ 9 h 1940"/>
                <a:gd name="T4" fmla="*/ 20 w 1013"/>
                <a:gd name="T5" fmla="*/ 0 h 1940"/>
                <a:gd name="T6" fmla="*/ 126 w 1013"/>
                <a:gd name="T7" fmla="*/ 234 h 1940"/>
                <a:gd name="T8" fmla="*/ 106 w 1013"/>
                <a:gd name="T9" fmla="*/ 243 h 19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3" h="1940">
                  <a:moveTo>
                    <a:pt x="852" y="1940"/>
                  </a:moveTo>
                  <a:lnTo>
                    <a:pt x="0" y="74"/>
                  </a:lnTo>
                  <a:lnTo>
                    <a:pt x="161" y="0"/>
                  </a:lnTo>
                  <a:lnTo>
                    <a:pt x="1013" y="1867"/>
                  </a:lnTo>
                  <a:lnTo>
                    <a:pt x="852" y="194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31"/>
            <p:cNvSpPr>
              <a:spLocks noChangeArrowheads="1"/>
            </p:cNvSpPr>
            <p:nvPr/>
          </p:nvSpPr>
          <p:spPr bwMode="auto">
            <a:xfrm>
              <a:off x="3498" y="3885"/>
              <a:ext cx="57" cy="70"/>
            </a:xfrm>
            <a:custGeom>
              <a:avLst/>
              <a:gdLst>
                <a:gd name="T0" fmla="*/ 0 w 453"/>
                <a:gd name="T1" fmla="*/ 57 h 564"/>
                <a:gd name="T2" fmla="*/ 23 w 453"/>
                <a:gd name="T3" fmla="*/ 70 h 564"/>
                <a:gd name="T4" fmla="*/ 57 w 453"/>
                <a:gd name="T5" fmla="*/ 13 h 564"/>
                <a:gd name="T6" fmla="*/ 34 w 453"/>
                <a:gd name="T7" fmla="*/ 0 h 564"/>
                <a:gd name="T8" fmla="*/ 0 w 453"/>
                <a:gd name="T9" fmla="*/ 57 h 5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3" h="564">
                  <a:moveTo>
                    <a:pt x="0" y="456"/>
                  </a:moveTo>
                  <a:lnTo>
                    <a:pt x="183" y="564"/>
                  </a:lnTo>
                  <a:lnTo>
                    <a:pt x="453" y="107"/>
                  </a:lnTo>
                  <a:lnTo>
                    <a:pt x="270" y="0"/>
                  </a:lnTo>
                  <a:lnTo>
                    <a:pt x="0" y="456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32"/>
            <p:cNvSpPr>
              <a:spLocks noChangeArrowheads="1"/>
            </p:cNvSpPr>
            <p:nvPr/>
          </p:nvSpPr>
          <p:spPr bwMode="auto">
            <a:xfrm>
              <a:off x="3652" y="3930"/>
              <a:ext cx="27" cy="67"/>
            </a:xfrm>
            <a:custGeom>
              <a:avLst/>
              <a:gdLst>
                <a:gd name="T0" fmla="*/ 0 w 218"/>
                <a:gd name="T1" fmla="*/ 66 h 534"/>
                <a:gd name="T2" fmla="*/ 26 w 218"/>
                <a:gd name="T3" fmla="*/ 67 h 534"/>
                <a:gd name="T4" fmla="*/ 27 w 218"/>
                <a:gd name="T5" fmla="*/ 0 h 534"/>
                <a:gd name="T6" fmla="*/ 1 w 218"/>
                <a:gd name="T7" fmla="*/ 0 h 534"/>
                <a:gd name="T8" fmla="*/ 0 w 218"/>
                <a:gd name="T9" fmla="*/ 66 h 5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8" h="534">
                  <a:moveTo>
                    <a:pt x="0" y="530"/>
                  </a:moveTo>
                  <a:lnTo>
                    <a:pt x="213" y="534"/>
                  </a:lnTo>
                  <a:lnTo>
                    <a:pt x="218" y="2"/>
                  </a:lnTo>
                  <a:lnTo>
                    <a:pt x="5" y="0"/>
                  </a:lnTo>
                  <a:lnTo>
                    <a:pt x="0" y="53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33"/>
            <p:cNvSpPr>
              <a:spLocks noChangeArrowheads="1"/>
            </p:cNvSpPr>
            <p:nvPr/>
          </p:nvSpPr>
          <p:spPr bwMode="auto">
            <a:xfrm>
              <a:off x="3779" y="3896"/>
              <a:ext cx="56" cy="71"/>
            </a:xfrm>
            <a:custGeom>
              <a:avLst/>
              <a:gdLst>
                <a:gd name="T0" fmla="*/ 33 w 444"/>
                <a:gd name="T1" fmla="*/ 71 h 566"/>
                <a:gd name="T2" fmla="*/ 56 w 444"/>
                <a:gd name="T3" fmla="*/ 58 h 566"/>
                <a:gd name="T4" fmla="*/ 23 w 444"/>
                <a:gd name="T5" fmla="*/ 0 h 566"/>
                <a:gd name="T6" fmla="*/ 0 w 444"/>
                <a:gd name="T7" fmla="*/ 13 h 566"/>
                <a:gd name="T8" fmla="*/ 33 w 444"/>
                <a:gd name="T9" fmla="*/ 71 h 5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4" h="566">
                  <a:moveTo>
                    <a:pt x="260" y="566"/>
                  </a:moveTo>
                  <a:lnTo>
                    <a:pt x="444" y="461"/>
                  </a:lnTo>
                  <a:lnTo>
                    <a:pt x="184" y="0"/>
                  </a:lnTo>
                  <a:lnTo>
                    <a:pt x="0" y="104"/>
                  </a:lnTo>
                  <a:lnTo>
                    <a:pt x="260" y="566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34"/>
            <p:cNvSpPr>
              <a:spLocks noChangeArrowheads="1"/>
            </p:cNvSpPr>
            <p:nvPr/>
          </p:nvSpPr>
          <p:spPr bwMode="auto">
            <a:xfrm>
              <a:off x="3879" y="3805"/>
              <a:ext cx="70" cy="57"/>
            </a:xfrm>
            <a:custGeom>
              <a:avLst/>
              <a:gdLst>
                <a:gd name="T0" fmla="*/ 57 w 565"/>
                <a:gd name="T1" fmla="*/ 57 h 452"/>
                <a:gd name="T2" fmla="*/ 70 w 565"/>
                <a:gd name="T3" fmla="*/ 34 h 452"/>
                <a:gd name="T4" fmla="*/ 13 w 565"/>
                <a:gd name="T5" fmla="*/ 0 h 452"/>
                <a:gd name="T6" fmla="*/ 0 w 565"/>
                <a:gd name="T7" fmla="*/ 23 h 452"/>
                <a:gd name="T8" fmla="*/ 57 w 565"/>
                <a:gd name="T9" fmla="*/ 57 h 4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65" h="452">
                  <a:moveTo>
                    <a:pt x="457" y="452"/>
                  </a:moveTo>
                  <a:lnTo>
                    <a:pt x="565" y="270"/>
                  </a:lnTo>
                  <a:lnTo>
                    <a:pt x="108" y="0"/>
                  </a:lnTo>
                  <a:lnTo>
                    <a:pt x="0" y="183"/>
                  </a:lnTo>
                  <a:lnTo>
                    <a:pt x="457" y="452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35"/>
            <p:cNvSpPr>
              <a:spLocks noChangeArrowheads="1"/>
            </p:cNvSpPr>
            <p:nvPr/>
          </p:nvSpPr>
          <p:spPr bwMode="auto">
            <a:xfrm>
              <a:off x="3924" y="3681"/>
              <a:ext cx="67" cy="27"/>
            </a:xfrm>
            <a:custGeom>
              <a:avLst/>
              <a:gdLst>
                <a:gd name="T0" fmla="*/ 67 w 532"/>
                <a:gd name="T1" fmla="*/ 27 h 218"/>
                <a:gd name="T2" fmla="*/ 67 w 532"/>
                <a:gd name="T3" fmla="*/ 1 h 218"/>
                <a:gd name="T4" fmla="*/ 0 w 532"/>
                <a:gd name="T5" fmla="*/ 0 h 218"/>
                <a:gd name="T6" fmla="*/ 0 w 532"/>
                <a:gd name="T7" fmla="*/ 26 h 218"/>
                <a:gd name="T8" fmla="*/ 67 w 532"/>
                <a:gd name="T9" fmla="*/ 27 h 2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32" h="218">
                  <a:moveTo>
                    <a:pt x="530" y="218"/>
                  </a:moveTo>
                  <a:lnTo>
                    <a:pt x="532" y="6"/>
                  </a:lnTo>
                  <a:lnTo>
                    <a:pt x="2" y="0"/>
                  </a:lnTo>
                  <a:lnTo>
                    <a:pt x="0" y="212"/>
                  </a:lnTo>
                  <a:lnTo>
                    <a:pt x="530" y="21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36"/>
            <p:cNvSpPr>
              <a:spLocks noChangeArrowheads="1"/>
            </p:cNvSpPr>
            <p:nvPr/>
          </p:nvSpPr>
          <p:spPr bwMode="auto">
            <a:xfrm>
              <a:off x="3890" y="3525"/>
              <a:ext cx="71" cy="55"/>
            </a:xfrm>
            <a:custGeom>
              <a:avLst/>
              <a:gdLst>
                <a:gd name="T0" fmla="*/ 71 w 566"/>
                <a:gd name="T1" fmla="*/ 23 h 445"/>
                <a:gd name="T2" fmla="*/ 58 w 566"/>
                <a:gd name="T3" fmla="*/ 0 h 445"/>
                <a:gd name="T4" fmla="*/ 0 w 566"/>
                <a:gd name="T5" fmla="*/ 32 h 445"/>
                <a:gd name="T6" fmla="*/ 13 w 566"/>
                <a:gd name="T7" fmla="*/ 55 h 445"/>
                <a:gd name="T8" fmla="*/ 71 w 566"/>
                <a:gd name="T9" fmla="*/ 23 h 4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66" h="445">
                  <a:moveTo>
                    <a:pt x="566" y="185"/>
                  </a:moveTo>
                  <a:lnTo>
                    <a:pt x="462" y="0"/>
                  </a:lnTo>
                  <a:lnTo>
                    <a:pt x="0" y="261"/>
                  </a:lnTo>
                  <a:lnTo>
                    <a:pt x="105" y="445"/>
                  </a:lnTo>
                  <a:lnTo>
                    <a:pt x="566" y="185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37"/>
            <p:cNvSpPr>
              <a:spLocks noChangeArrowheads="1"/>
            </p:cNvSpPr>
            <p:nvPr/>
          </p:nvSpPr>
          <p:spPr bwMode="auto">
            <a:xfrm>
              <a:off x="3799" y="3410"/>
              <a:ext cx="57" cy="71"/>
            </a:xfrm>
            <a:custGeom>
              <a:avLst/>
              <a:gdLst>
                <a:gd name="T0" fmla="*/ 57 w 453"/>
                <a:gd name="T1" fmla="*/ 14 h 565"/>
                <a:gd name="T2" fmla="*/ 34 w 453"/>
                <a:gd name="T3" fmla="*/ 0 h 565"/>
                <a:gd name="T4" fmla="*/ 0 w 453"/>
                <a:gd name="T5" fmla="*/ 57 h 565"/>
                <a:gd name="T6" fmla="*/ 23 w 453"/>
                <a:gd name="T7" fmla="*/ 71 h 565"/>
                <a:gd name="T8" fmla="*/ 57 w 453"/>
                <a:gd name="T9" fmla="*/ 14 h 5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3" h="565">
                  <a:moveTo>
                    <a:pt x="453" y="108"/>
                  </a:moveTo>
                  <a:lnTo>
                    <a:pt x="270" y="0"/>
                  </a:lnTo>
                  <a:lnTo>
                    <a:pt x="0" y="457"/>
                  </a:lnTo>
                  <a:lnTo>
                    <a:pt x="183" y="565"/>
                  </a:lnTo>
                  <a:lnTo>
                    <a:pt x="453" y="10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Freeform 38"/>
            <p:cNvSpPr>
              <a:spLocks noChangeArrowheads="1"/>
            </p:cNvSpPr>
            <p:nvPr/>
          </p:nvSpPr>
          <p:spPr bwMode="auto">
            <a:xfrm>
              <a:off x="3667" y="3600"/>
              <a:ext cx="228" cy="100"/>
            </a:xfrm>
            <a:custGeom>
              <a:avLst/>
              <a:gdLst>
                <a:gd name="T0" fmla="*/ 228 w 1821"/>
                <a:gd name="T1" fmla="*/ 38 h 799"/>
                <a:gd name="T2" fmla="*/ 217 w 1821"/>
                <a:gd name="T3" fmla="*/ 0 h 799"/>
                <a:gd name="T4" fmla="*/ 0 w 1821"/>
                <a:gd name="T5" fmla="*/ 62 h 799"/>
                <a:gd name="T6" fmla="*/ 11 w 1821"/>
                <a:gd name="T7" fmla="*/ 100 h 799"/>
                <a:gd name="T8" fmla="*/ 228 w 1821"/>
                <a:gd name="T9" fmla="*/ 38 h 7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21" h="799">
                  <a:moveTo>
                    <a:pt x="1821" y="306"/>
                  </a:moveTo>
                  <a:lnTo>
                    <a:pt x="1735" y="0"/>
                  </a:lnTo>
                  <a:lnTo>
                    <a:pt x="0" y="493"/>
                  </a:lnTo>
                  <a:lnTo>
                    <a:pt x="86" y="799"/>
                  </a:lnTo>
                  <a:lnTo>
                    <a:pt x="1821" y="306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39"/>
            <p:cNvSpPr>
              <a:spLocks noChangeArrowheads="1"/>
            </p:cNvSpPr>
            <p:nvPr/>
          </p:nvSpPr>
          <p:spPr bwMode="auto">
            <a:xfrm>
              <a:off x="3875" y="3156"/>
              <a:ext cx="198" cy="152"/>
            </a:xfrm>
            <a:custGeom>
              <a:avLst/>
              <a:gdLst>
                <a:gd name="T0" fmla="*/ 124 w 1586"/>
                <a:gd name="T1" fmla="*/ 34 h 1215"/>
                <a:gd name="T2" fmla="*/ 64 w 1586"/>
                <a:gd name="T3" fmla="*/ 4 h 1215"/>
                <a:gd name="T4" fmla="*/ 53 w 1586"/>
                <a:gd name="T5" fmla="*/ 1 h 1215"/>
                <a:gd name="T6" fmla="*/ 46 w 1586"/>
                <a:gd name="T7" fmla="*/ 0 h 1215"/>
                <a:gd name="T8" fmla="*/ 40 w 1586"/>
                <a:gd name="T9" fmla="*/ 0 h 1215"/>
                <a:gd name="T10" fmla="*/ 33 w 1586"/>
                <a:gd name="T11" fmla="*/ 2 h 1215"/>
                <a:gd name="T12" fmla="*/ 27 w 1586"/>
                <a:gd name="T13" fmla="*/ 4 h 1215"/>
                <a:gd name="T14" fmla="*/ 21 w 1586"/>
                <a:gd name="T15" fmla="*/ 8 h 1215"/>
                <a:gd name="T16" fmla="*/ 16 w 1586"/>
                <a:gd name="T17" fmla="*/ 14 h 1215"/>
                <a:gd name="T18" fmla="*/ 11 w 1586"/>
                <a:gd name="T19" fmla="*/ 20 h 1215"/>
                <a:gd name="T20" fmla="*/ 4 w 1586"/>
                <a:gd name="T21" fmla="*/ 32 h 1215"/>
                <a:gd name="T22" fmla="*/ 1 w 1586"/>
                <a:gd name="T23" fmla="*/ 39 h 1215"/>
                <a:gd name="T24" fmla="*/ 0 w 1586"/>
                <a:gd name="T25" fmla="*/ 46 h 1215"/>
                <a:gd name="T26" fmla="*/ 0 w 1586"/>
                <a:gd name="T27" fmla="*/ 49 h 1215"/>
                <a:gd name="T28" fmla="*/ 1 w 1586"/>
                <a:gd name="T29" fmla="*/ 55 h 1215"/>
                <a:gd name="T30" fmla="*/ 3 w 1586"/>
                <a:gd name="T31" fmla="*/ 60 h 1215"/>
                <a:gd name="T32" fmla="*/ 6 w 1586"/>
                <a:gd name="T33" fmla="*/ 65 h 1215"/>
                <a:gd name="T34" fmla="*/ 10 w 1586"/>
                <a:gd name="T35" fmla="*/ 70 h 1215"/>
                <a:gd name="T36" fmla="*/ 21 w 1586"/>
                <a:gd name="T37" fmla="*/ 79 h 1215"/>
                <a:gd name="T38" fmla="*/ 143 w 1586"/>
                <a:gd name="T39" fmla="*/ 148 h 1215"/>
                <a:gd name="T40" fmla="*/ 153 w 1586"/>
                <a:gd name="T41" fmla="*/ 151 h 1215"/>
                <a:gd name="T42" fmla="*/ 163 w 1586"/>
                <a:gd name="T43" fmla="*/ 152 h 1215"/>
                <a:gd name="T44" fmla="*/ 172 w 1586"/>
                <a:gd name="T45" fmla="*/ 151 h 1215"/>
                <a:gd name="T46" fmla="*/ 177 w 1586"/>
                <a:gd name="T47" fmla="*/ 148 h 1215"/>
                <a:gd name="T48" fmla="*/ 180 w 1586"/>
                <a:gd name="T49" fmla="*/ 146 h 1215"/>
                <a:gd name="T50" fmla="*/ 185 w 1586"/>
                <a:gd name="T51" fmla="*/ 142 h 1215"/>
                <a:gd name="T52" fmla="*/ 189 w 1586"/>
                <a:gd name="T53" fmla="*/ 136 h 1215"/>
                <a:gd name="T54" fmla="*/ 193 w 1586"/>
                <a:gd name="T55" fmla="*/ 129 h 1215"/>
                <a:gd name="T56" fmla="*/ 196 w 1586"/>
                <a:gd name="T57" fmla="*/ 122 h 1215"/>
                <a:gd name="T58" fmla="*/ 198 w 1586"/>
                <a:gd name="T59" fmla="*/ 115 h 1215"/>
                <a:gd name="T60" fmla="*/ 198 w 1586"/>
                <a:gd name="T61" fmla="*/ 108 h 1215"/>
                <a:gd name="T62" fmla="*/ 196 w 1586"/>
                <a:gd name="T63" fmla="*/ 99 h 1215"/>
                <a:gd name="T64" fmla="*/ 192 w 1586"/>
                <a:gd name="T65" fmla="*/ 89 h 1215"/>
                <a:gd name="T66" fmla="*/ 185 w 1586"/>
                <a:gd name="T67" fmla="*/ 80 h 1215"/>
                <a:gd name="T68" fmla="*/ 174 w 1586"/>
                <a:gd name="T69" fmla="*/ 68 h 1215"/>
                <a:gd name="T70" fmla="*/ 124 w 1586"/>
                <a:gd name="T71" fmla="*/ 34 h 121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586" h="1215">
                  <a:moveTo>
                    <a:pt x="995" y="274"/>
                  </a:moveTo>
                  <a:lnTo>
                    <a:pt x="516" y="28"/>
                  </a:lnTo>
                  <a:lnTo>
                    <a:pt x="428" y="6"/>
                  </a:lnTo>
                  <a:lnTo>
                    <a:pt x="371" y="0"/>
                  </a:lnTo>
                  <a:lnTo>
                    <a:pt x="317" y="3"/>
                  </a:lnTo>
                  <a:lnTo>
                    <a:pt x="266" y="15"/>
                  </a:lnTo>
                  <a:lnTo>
                    <a:pt x="217" y="35"/>
                  </a:lnTo>
                  <a:lnTo>
                    <a:pt x="171" y="66"/>
                  </a:lnTo>
                  <a:lnTo>
                    <a:pt x="126" y="109"/>
                  </a:lnTo>
                  <a:lnTo>
                    <a:pt x="85" y="162"/>
                  </a:lnTo>
                  <a:lnTo>
                    <a:pt x="32" y="256"/>
                  </a:lnTo>
                  <a:lnTo>
                    <a:pt x="11" y="314"/>
                  </a:lnTo>
                  <a:lnTo>
                    <a:pt x="1" y="367"/>
                  </a:lnTo>
                  <a:lnTo>
                    <a:pt x="0" y="392"/>
                  </a:lnTo>
                  <a:lnTo>
                    <a:pt x="7" y="438"/>
                  </a:lnTo>
                  <a:lnTo>
                    <a:pt x="22" y="482"/>
                  </a:lnTo>
                  <a:lnTo>
                    <a:pt x="48" y="522"/>
                  </a:lnTo>
                  <a:lnTo>
                    <a:pt x="81" y="559"/>
                  </a:lnTo>
                  <a:lnTo>
                    <a:pt x="172" y="632"/>
                  </a:lnTo>
                  <a:lnTo>
                    <a:pt x="1144" y="1181"/>
                  </a:lnTo>
                  <a:lnTo>
                    <a:pt x="1227" y="1206"/>
                  </a:lnTo>
                  <a:lnTo>
                    <a:pt x="1303" y="1215"/>
                  </a:lnTo>
                  <a:lnTo>
                    <a:pt x="1374" y="1204"/>
                  </a:lnTo>
                  <a:lnTo>
                    <a:pt x="1418" y="1184"/>
                  </a:lnTo>
                  <a:lnTo>
                    <a:pt x="1439" y="1171"/>
                  </a:lnTo>
                  <a:lnTo>
                    <a:pt x="1478" y="1136"/>
                  </a:lnTo>
                  <a:lnTo>
                    <a:pt x="1515" y="1089"/>
                  </a:lnTo>
                  <a:lnTo>
                    <a:pt x="1549" y="1033"/>
                  </a:lnTo>
                  <a:lnTo>
                    <a:pt x="1572" y="976"/>
                  </a:lnTo>
                  <a:lnTo>
                    <a:pt x="1584" y="920"/>
                  </a:lnTo>
                  <a:lnTo>
                    <a:pt x="1586" y="866"/>
                  </a:lnTo>
                  <a:lnTo>
                    <a:pt x="1572" y="788"/>
                  </a:lnTo>
                  <a:lnTo>
                    <a:pt x="1537" y="712"/>
                  </a:lnTo>
                  <a:lnTo>
                    <a:pt x="1485" y="640"/>
                  </a:lnTo>
                  <a:lnTo>
                    <a:pt x="1392" y="545"/>
                  </a:lnTo>
                  <a:lnTo>
                    <a:pt x="995" y="274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Oval 40"/>
            <p:cNvSpPr>
              <a:spLocks noChangeArrowheads="1"/>
            </p:cNvSpPr>
            <p:nvPr/>
          </p:nvSpPr>
          <p:spPr bwMode="auto">
            <a:xfrm>
              <a:off x="3290" y="3294"/>
              <a:ext cx="771" cy="772"/>
            </a:xfrm>
            <a:prstGeom prst="ellips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7" name="Oval 41"/>
            <p:cNvSpPr>
              <a:spLocks noChangeArrowheads="1"/>
            </p:cNvSpPr>
            <p:nvPr/>
          </p:nvSpPr>
          <p:spPr bwMode="auto">
            <a:xfrm>
              <a:off x="3833" y="3022"/>
              <a:ext cx="340" cy="34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28" name="Group 71"/>
          <p:cNvGrpSpPr>
            <a:grpSpLocks/>
          </p:cNvGrpSpPr>
          <p:nvPr/>
        </p:nvGrpSpPr>
        <p:grpSpPr bwMode="auto">
          <a:xfrm>
            <a:off x="3657600" y="4554538"/>
            <a:ext cx="1024467" cy="647700"/>
            <a:chOff x="3923" y="913"/>
            <a:chExt cx="484" cy="408"/>
          </a:xfrm>
        </p:grpSpPr>
        <p:sp>
          <p:nvSpPr>
            <p:cNvPr id="29" name="Freeform 72"/>
            <p:cNvSpPr>
              <a:spLocks noChangeArrowheads="1"/>
            </p:cNvSpPr>
            <p:nvPr/>
          </p:nvSpPr>
          <p:spPr bwMode="auto">
            <a:xfrm>
              <a:off x="3923" y="1272"/>
              <a:ext cx="484" cy="49"/>
            </a:xfrm>
            <a:custGeom>
              <a:avLst/>
              <a:gdLst>
                <a:gd name="T0" fmla="*/ 47 w 11146"/>
                <a:gd name="T1" fmla="*/ 49 h 1140"/>
                <a:gd name="T2" fmla="*/ 41 w 11146"/>
                <a:gd name="T3" fmla="*/ 49 h 1140"/>
                <a:gd name="T4" fmla="*/ 35 w 11146"/>
                <a:gd name="T5" fmla="*/ 48 h 1140"/>
                <a:gd name="T6" fmla="*/ 30 w 11146"/>
                <a:gd name="T7" fmla="*/ 47 h 1140"/>
                <a:gd name="T8" fmla="*/ 26 w 11146"/>
                <a:gd name="T9" fmla="*/ 45 h 1140"/>
                <a:gd name="T10" fmla="*/ 21 w 11146"/>
                <a:gd name="T11" fmla="*/ 43 h 1140"/>
                <a:gd name="T12" fmla="*/ 17 w 11146"/>
                <a:gd name="T13" fmla="*/ 41 h 1140"/>
                <a:gd name="T14" fmla="*/ 14 w 11146"/>
                <a:gd name="T15" fmla="*/ 38 h 1140"/>
                <a:gd name="T16" fmla="*/ 11 w 11146"/>
                <a:gd name="T17" fmla="*/ 35 h 1140"/>
                <a:gd name="T18" fmla="*/ 8 w 11146"/>
                <a:gd name="T19" fmla="*/ 32 h 1140"/>
                <a:gd name="T20" fmla="*/ 6 w 11146"/>
                <a:gd name="T21" fmla="*/ 28 h 1140"/>
                <a:gd name="T22" fmla="*/ 4 w 11146"/>
                <a:gd name="T23" fmla="*/ 24 h 1140"/>
                <a:gd name="T24" fmla="*/ 2 w 11146"/>
                <a:gd name="T25" fmla="*/ 19 h 1140"/>
                <a:gd name="T26" fmla="*/ 1 w 11146"/>
                <a:gd name="T27" fmla="*/ 14 h 1140"/>
                <a:gd name="T28" fmla="*/ 0 w 11146"/>
                <a:gd name="T29" fmla="*/ 9 h 1140"/>
                <a:gd name="T30" fmla="*/ 0 w 11146"/>
                <a:gd name="T31" fmla="*/ 3 h 1140"/>
                <a:gd name="T32" fmla="*/ 483 w 11146"/>
                <a:gd name="T33" fmla="*/ 0 h 1140"/>
                <a:gd name="T34" fmla="*/ 484 w 11146"/>
                <a:gd name="T35" fmla="*/ 3 h 1140"/>
                <a:gd name="T36" fmla="*/ 484 w 11146"/>
                <a:gd name="T37" fmla="*/ 9 h 1140"/>
                <a:gd name="T38" fmla="*/ 483 w 11146"/>
                <a:gd name="T39" fmla="*/ 14 h 1140"/>
                <a:gd name="T40" fmla="*/ 482 w 11146"/>
                <a:gd name="T41" fmla="*/ 19 h 1140"/>
                <a:gd name="T42" fmla="*/ 480 w 11146"/>
                <a:gd name="T43" fmla="*/ 24 h 1140"/>
                <a:gd name="T44" fmla="*/ 478 w 11146"/>
                <a:gd name="T45" fmla="*/ 28 h 1140"/>
                <a:gd name="T46" fmla="*/ 476 w 11146"/>
                <a:gd name="T47" fmla="*/ 32 h 1140"/>
                <a:gd name="T48" fmla="*/ 473 w 11146"/>
                <a:gd name="T49" fmla="*/ 35 h 1140"/>
                <a:gd name="T50" fmla="*/ 470 w 11146"/>
                <a:gd name="T51" fmla="*/ 38 h 1140"/>
                <a:gd name="T52" fmla="*/ 466 w 11146"/>
                <a:gd name="T53" fmla="*/ 41 h 1140"/>
                <a:gd name="T54" fmla="*/ 462 w 11146"/>
                <a:gd name="T55" fmla="*/ 43 h 1140"/>
                <a:gd name="T56" fmla="*/ 458 w 11146"/>
                <a:gd name="T57" fmla="*/ 45 h 1140"/>
                <a:gd name="T58" fmla="*/ 453 w 11146"/>
                <a:gd name="T59" fmla="*/ 47 h 1140"/>
                <a:gd name="T60" fmla="*/ 448 w 11146"/>
                <a:gd name="T61" fmla="*/ 48 h 1140"/>
                <a:gd name="T62" fmla="*/ 443 w 11146"/>
                <a:gd name="T63" fmla="*/ 49 h 1140"/>
                <a:gd name="T64" fmla="*/ 437 w 11146"/>
                <a:gd name="T65" fmla="*/ 49 h 1140"/>
                <a:gd name="T66" fmla="*/ 50 w 11146"/>
                <a:gd name="T67" fmla="*/ 49 h 114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1146" h="1140">
                  <a:moveTo>
                    <a:pt x="1141" y="1140"/>
                  </a:moveTo>
                  <a:lnTo>
                    <a:pt x="1071" y="1139"/>
                  </a:lnTo>
                  <a:lnTo>
                    <a:pt x="1003" y="1136"/>
                  </a:lnTo>
                  <a:lnTo>
                    <a:pt x="937" y="1130"/>
                  </a:lnTo>
                  <a:lnTo>
                    <a:pt x="873" y="1122"/>
                  </a:lnTo>
                  <a:lnTo>
                    <a:pt x="812" y="1112"/>
                  </a:lnTo>
                  <a:lnTo>
                    <a:pt x="753" y="1100"/>
                  </a:lnTo>
                  <a:lnTo>
                    <a:pt x="697" y="1086"/>
                  </a:lnTo>
                  <a:lnTo>
                    <a:pt x="642" y="1068"/>
                  </a:lnTo>
                  <a:lnTo>
                    <a:pt x="589" y="1049"/>
                  </a:lnTo>
                  <a:lnTo>
                    <a:pt x="539" y="1028"/>
                  </a:lnTo>
                  <a:lnTo>
                    <a:pt x="492" y="1005"/>
                  </a:lnTo>
                  <a:lnTo>
                    <a:pt x="446" y="979"/>
                  </a:lnTo>
                  <a:lnTo>
                    <a:pt x="403" y="952"/>
                  </a:lnTo>
                  <a:lnTo>
                    <a:pt x="361" y="922"/>
                  </a:lnTo>
                  <a:lnTo>
                    <a:pt x="322" y="889"/>
                  </a:lnTo>
                  <a:lnTo>
                    <a:pt x="286" y="855"/>
                  </a:lnTo>
                  <a:lnTo>
                    <a:pt x="251" y="818"/>
                  </a:lnTo>
                  <a:lnTo>
                    <a:pt x="219" y="779"/>
                  </a:lnTo>
                  <a:lnTo>
                    <a:pt x="189" y="738"/>
                  </a:lnTo>
                  <a:lnTo>
                    <a:pt x="161" y="694"/>
                  </a:lnTo>
                  <a:lnTo>
                    <a:pt x="136" y="649"/>
                  </a:lnTo>
                  <a:lnTo>
                    <a:pt x="112" y="601"/>
                  </a:lnTo>
                  <a:lnTo>
                    <a:pt x="91" y="551"/>
                  </a:lnTo>
                  <a:lnTo>
                    <a:pt x="71" y="499"/>
                  </a:lnTo>
                  <a:lnTo>
                    <a:pt x="55" y="444"/>
                  </a:lnTo>
                  <a:lnTo>
                    <a:pt x="40" y="387"/>
                  </a:lnTo>
                  <a:lnTo>
                    <a:pt x="28" y="328"/>
                  </a:lnTo>
                  <a:lnTo>
                    <a:pt x="18" y="267"/>
                  </a:lnTo>
                  <a:lnTo>
                    <a:pt x="10" y="204"/>
                  </a:lnTo>
                  <a:lnTo>
                    <a:pt x="5" y="137"/>
                  </a:lnTo>
                  <a:lnTo>
                    <a:pt x="2" y="70"/>
                  </a:lnTo>
                  <a:lnTo>
                    <a:pt x="0" y="0"/>
                  </a:lnTo>
                  <a:lnTo>
                    <a:pt x="11132" y="0"/>
                  </a:lnTo>
                  <a:lnTo>
                    <a:pt x="11146" y="0"/>
                  </a:lnTo>
                  <a:lnTo>
                    <a:pt x="11144" y="70"/>
                  </a:lnTo>
                  <a:lnTo>
                    <a:pt x="11141" y="137"/>
                  </a:lnTo>
                  <a:lnTo>
                    <a:pt x="11135" y="204"/>
                  </a:lnTo>
                  <a:lnTo>
                    <a:pt x="11128" y="267"/>
                  </a:lnTo>
                  <a:lnTo>
                    <a:pt x="11117" y="328"/>
                  </a:lnTo>
                  <a:lnTo>
                    <a:pt x="11105" y="387"/>
                  </a:lnTo>
                  <a:lnTo>
                    <a:pt x="11090" y="444"/>
                  </a:lnTo>
                  <a:lnTo>
                    <a:pt x="11074" y="499"/>
                  </a:lnTo>
                  <a:lnTo>
                    <a:pt x="11054" y="551"/>
                  </a:lnTo>
                  <a:lnTo>
                    <a:pt x="11032" y="601"/>
                  </a:lnTo>
                  <a:lnTo>
                    <a:pt x="11009" y="649"/>
                  </a:lnTo>
                  <a:lnTo>
                    <a:pt x="10983" y="694"/>
                  </a:lnTo>
                  <a:lnTo>
                    <a:pt x="10955" y="738"/>
                  </a:lnTo>
                  <a:lnTo>
                    <a:pt x="10925" y="779"/>
                  </a:lnTo>
                  <a:lnTo>
                    <a:pt x="10892" y="818"/>
                  </a:lnTo>
                  <a:lnTo>
                    <a:pt x="10858" y="855"/>
                  </a:lnTo>
                  <a:lnTo>
                    <a:pt x="10821" y="889"/>
                  </a:lnTo>
                  <a:lnTo>
                    <a:pt x="10782" y="922"/>
                  </a:lnTo>
                  <a:lnTo>
                    <a:pt x="10739" y="952"/>
                  </a:lnTo>
                  <a:lnTo>
                    <a:pt x="10696" y="979"/>
                  </a:lnTo>
                  <a:lnTo>
                    <a:pt x="10650" y="1005"/>
                  </a:lnTo>
                  <a:lnTo>
                    <a:pt x="10602" y="1028"/>
                  </a:lnTo>
                  <a:lnTo>
                    <a:pt x="10551" y="1049"/>
                  </a:lnTo>
                  <a:lnTo>
                    <a:pt x="10499" y="1068"/>
                  </a:lnTo>
                  <a:lnTo>
                    <a:pt x="10443" y="1086"/>
                  </a:lnTo>
                  <a:lnTo>
                    <a:pt x="10386" y="1100"/>
                  </a:lnTo>
                  <a:lnTo>
                    <a:pt x="10327" y="1112"/>
                  </a:lnTo>
                  <a:lnTo>
                    <a:pt x="10265" y="1122"/>
                  </a:lnTo>
                  <a:lnTo>
                    <a:pt x="10202" y="1130"/>
                  </a:lnTo>
                  <a:lnTo>
                    <a:pt x="10135" y="1136"/>
                  </a:lnTo>
                  <a:lnTo>
                    <a:pt x="10067" y="1139"/>
                  </a:lnTo>
                  <a:lnTo>
                    <a:pt x="9996" y="1140"/>
                  </a:lnTo>
                  <a:lnTo>
                    <a:pt x="1141" y="1140"/>
                  </a:lnTo>
                </a:path>
              </a:pathLst>
            </a:custGeom>
            <a:solidFill>
              <a:srgbClr val="99CC00"/>
            </a:solidFill>
            <a:ln w="3175">
              <a:solidFill>
                <a:srgbClr val="339966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Freeform 73"/>
            <p:cNvSpPr>
              <a:spLocks noChangeArrowheads="1"/>
            </p:cNvSpPr>
            <p:nvPr/>
          </p:nvSpPr>
          <p:spPr bwMode="auto">
            <a:xfrm>
              <a:off x="4033" y="1025"/>
              <a:ext cx="355" cy="232"/>
            </a:xfrm>
            <a:custGeom>
              <a:avLst/>
              <a:gdLst>
                <a:gd name="T0" fmla="*/ 264 w 8157"/>
                <a:gd name="T1" fmla="*/ 197 h 5347"/>
                <a:gd name="T2" fmla="*/ 262 w 8157"/>
                <a:gd name="T3" fmla="*/ 206 h 5347"/>
                <a:gd name="T4" fmla="*/ 260 w 8157"/>
                <a:gd name="T5" fmla="*/ 213 h 5347"/>
                <a:gd name="T6" fmla="*/ 256 w 8157"/>
                <a:gd name="T7" fmla="*/ 219 h 5347"/>
                <a:gd name="T8" fmla="*/ 251 w 8157"/>
                <a:gd name="T9" fmla="*/ 224 h 5347"/>
                <a:gd name="T10" fmla="*/ 244 w 8157"/>
                <a:gd name="T11" fmla="*/ 228 h 5347"/>
                <a:gd name="T12" fmla="*/ 237 w 8157"/>
                <a:gd name="T13" fmla="*/ 231 h 5347"/>
                <a:gd name="T14" fmla="*/ 227 w 8157"/>
                <a:gd name="T15" fmla="*/ 232 h 5347"/>
                <a:gd name="T16" fmla="*/ 38 w 8157"/>
                <a:gd name="T17" fmla="*/ 232 h 5347"/>
                <a:gd name="T18" fmla="*/ 29 w 8157"/>
                <a:gd name="T19" fmla="*/ 231 h 5347"/>
                <a:gd name="T20" fmla="*/ 21 w 8157"/>
                <a:gd name="T21" fmla="*/ 229 h 5347"/>
                <a:gd name="T22" fmla="*/ 14 w 8157"/>
                <a:gd name="T23" fmla="*/ 225 h 5347"/>
                <a:gd name="T24" fmla="*/ 9 w 8157"/>
                <a:gd name="T25" fmla="*/ 221 h 5347"/>
                <a:gd name="T26" fmla="*/ 5 w 8157"/>
                <a:gd name="T27" fmla="*/ 215 h 5347"/>
                <a:gd name="T28" fmla="*/ 2 w 8157"/>
                <a:gd name="T29" fmla="*/ 208 h 5347"/>
                <a:gd name="T30" fmla="*/ 0 w 8157"/>
                <a:gd name="T31" fmla="*/ 199 h 5347"/>
                <a:gd name="T32" fmla="*/ 0 w 8157"/>
                <a:gd name="T33" fmla="*/ 0 h 5347"/>
                <a:gd name="T34" fmla="*/ 271 w 8157"/>
                <a:gd name="T35" fmla="*/ 0 h 5347"/>
                <a:gd name="T36" fmla="*/ 279 w 8157"/>
                <a:gd name="T37" fmla="*/ 1 h 5347"/>
                <a:gd name="T38" fmla="*/ 288 w 8157"/>
                <a:gd name="T39" fmla="*/ 3 h 5347"/>
                <a:gd name="T40" fmla="*/ 296 w 8157"/>
                <a:gd name="T41" fmla="*/ 6 h 5347"/>
                <a:gd name="T42" fmla="*/ 304 w 8157"/>
                <a:gd name="T43" fmla="*/ 9 h 5347"/>
                <a:gd name="T44" fmla="*/ 312 w 8157"/>
                <a:gd name="T45" fmla="*/ 14 h 5347"/>
                <a:gd name="T46" fmla="*/ 319 w 8157"/>
                <a:gd name="T47" fmla="*/ 19 h 5347"/>
                <a:gd name="T48" fmla="*/ 326 w 8157"/>
                <a:gd name="T49" fmla="*/ 25 h 5347"/>
                <a:gd name="T50" fmla="*/ 333 w 8157"/>
                <a:gd name="T51" fmla="*/ 32 h 5347"/>
                <a:gd name="T52" fmla="*/ 338 w 8157"/>
                <a:gd name="T53" fmla="*/ 39 h 5347"/>
                <a:gd name="T54" fmla="*/ 343 w 8157"/>
                <a:gd name="T55" fmla="*/ 46 h 5347"/>
                <a:gd name="T56" fmla="*/ 347 w 8157"/>
                <a:gd name="T57" fmla="*/ 54 h 5347"/>
                <a:gd name="T58" fmla="*/ 351 w 8157"/>
                <a:gd name="T59" fmla="*/ 62 h 5347"/>
                <a:gd name="T60" fmla="*/ 353 w 8157"/>
                <a:gd name="T61" fmla="*/ 71 h 5347"/>
                <a:gd name="T62" fmla="*/ 354 w 8157"/>
                <a:gd name="T63" fmla="*/ 79 h 5347"/>
                <a:gd name="T64" fmla="*/ 355 w 8157"/>
                <a:gd name="T65" fmla="*/ 89 h 5347"/>
                <a:gd name="T66" fmla="*/ 355 w 8157"/>
                <a:gd name="T67" fmla="*/ 98 h 5347"/>
                <a:gd name="T68" fmla="*/ 354 w 8157"/>
                <a:gd name="T69" fmla="*/ 107 h 5347"/>
                <a:gd name="T70" fmla="*/ 352 w 8157"/>
                <a:gd name="T71" fmla="*/ 116 h 5347"/>
                <a:gd name="T72" fmla="*/ 349 w 8157"/>
                <a:gd name="T73" fmla="*/ 124 h 5347"/>
                <a:gd name="T74" fmla="*/ 345 w 8157"/>
                <a:gd name="T75" fmla="*/ 132 h 5347"/>
                <a:gd name="T76" fmla="*/ 341 w 8157"/>
                <a:gd name="T77" fmla="*/ 140 h 5347"/>
                <a:gd name="T78" fmla="*/ 336 w 8157"/>
                <a:gd name="T79" fmla="*/ 147 h 5347"/>
                <a:gd name="T80" fmla="*/ 330 w 8157"/>
                <a:gd name="T81" fmla="*/ 154 h 5347"/>
                <a:gd name="T82" fmla="*/ 323 w 8157"/>
                <a:gd name="T83" fmla="*/ 160 h 5347"/>
                <a:gd name="T84" fmla="*/ 316 w 8157"/>
                <a:gd name="T85" fmla="*/ 166 h 5347"/>
                <a:gd name="T86" fmla="*/ 308 w 8157"/>
                <a:gd name="T87" fmla="*/ 170 h 5347"/>
                <a:gd name="T88" fmla="*/ 300 w 8157"/>
                <a:gd name="T89" fmla="*/ 174 h 5347"/>
                <a:gd name="T90" fmla="*/ 292 w 8157"/>
                <a:gd name="T91" fmla="*/ 177 h 5347"/>
                <a:gd name="T92" fmla="*/ 284 w 8157"/>
                <a:gd name="T93" fmla="*/ 179 h 5347"/>
                <a:gd name="T94" fmla="*/ 275 w 8157"/>
                <a:gd name="T95" fmla="*/ 181 h 5347"/>
                <a:gd name="T96" fmla="*/ 266 w 8157"/>
                <a:gd name="T97" fmla="*/ 181 h 534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8157" h="5347">
                  <a:moveTo>
                    <a:pt x="6058" y="4180"/>
                  </a:moveTo>
                  <a:lnTo>
                    <a:pt x="6058" y="4428"/>
                  </a:lnTo>
                  <a:lnTo>
                    <a:pt x="6057" y="4484"/>
                  </a:lnTo>
                  <a:lnTo>
                    <a:pt x="6055" y="4539"/>
                  </a:lnTo>
                  <a:lnTo>
                    <a:pt x="6050" y="4591"/>
                  </a:lnTo>
                  <a:lnTo>
                    <a:pt x="6044" y="4642"/>
                  </a:lnTo>
                  <a:lnTo>
                    <a:pt x="6035" y="4692"/>
                  </a:lnTo>
                  <a:lnTo>
                    <a:pt x="6025" y="4739"/>
                  </a:lnTo>
                  <a:lnTo>
                    <a:pt x="6013" y="4785"/>
                  </a:lnTo>
                  <a:lnTo>
                    <a:pt x="6000" y="4829"/>
                  </a:lnTo>
                  <a:lnTo>
                    <a:pt x="5984" y="4871"/>
                  </a:lnTo>
                  <a:lnTo>
                    <a:pt x="5967" y="4911"/>
                  </a:lnTo>
                  <a:lnTo>
                    <a:pt x="5947" y="4949"/>
                  </a:lnTo>
                  <a:lnTo>
                    <a:pt x="5926" y="4987"/>
                  </a:lnTo>
                  <a:lnTo>
                    <a:pt x="5903" y="5022"/>
                  </a:lnTo>
                  <a:lnTo>
                    <a:pt x="5878" y="5055"/>
                  </a:lnTo>
                  <a:lnTo>
                    <a:pt x="5851" y="5086"/>
                  </a:lnTo>
                  <a:lnTo>
                    <a:pt x="5822" y="5116"/>
                  </a:lnTo>
                  <a:lnTo>
                    <a:pt x="5792" y="5144"/>
                  </a:lnTo>
                  <a:lnTo>
                    <a:pt x="5760" y="5170"/>
                  </a:lnTo>
                  <a:lnTo>
                    <a:pt x="5726" y="5194"/>
                  </a:lnTo>
                  <a:lnTo>
                    <a:pt x="5690" y="5217"/>
                  </a:lnTo>
                  <a:lnTo>
                    <a:pt x="5652" y="5237"/>
                  </a:lnTo>
                  <a:lnTo>
                    <a:pt x="5612" y="5256"/>
                  </a:lnTo>
                  <a:lnTo>
                    <a:pt x="5571" y="5273"/>
                  </a:lnTo>
                  <a:lnTo>
                    <a:pt x="5527" y="5289"/>
                  </a:lnTo>
                  <a:lnTo>
                    <a:pt x="5482" y="5303"/>
                  </a:lnTo>
                  <a:lnTo>
                    <a:pt x="5435" y="5315"/>
                  </a:lnTo>
                  <a:lnTo>
                    <a:pt x="5386" y="5325"/>
                  </a:lnTo>
                  <a:lnTo>
                    <a:pt x="5335" y="5333"/>
                  </a:lnTo>
                  <a:lnTo>
                    <a:pt x="5283" y="5339"/>
                  </a:lnTo>
                  <a:lnTo>
                    <a:pt x="5227" y="5343"/>
                  </a:lnTo>
                  <a:lnTo>
                    <a:pt x="5171" y="5346"/>
                  </a:lnTo>
                  <a:lnTo>
                    <a:pt x="5113" y="5347"/>
                  </a:lnTo>
                  <a:lnTo>
                    <a:pt x="933" y="5347"/>
                  </a:lnTo>
                  <a:lnTo>
                    <a:pt x="875" y="5346"/>
                  </a:lnTo>
                  <a:lnTo>
                    <a:pt x="820" y="5343"/>
                  </a:lnTo>
                  <a:lnTo>
                    <a:pt x="765" y="5339"/>
                  </a:lnTo>
                  <a:lnTo>
                    <a:pt x="713" y="5333"/>
                  </a:lnTo>
                  <a:lnTo>
                    <a:pt x="663" y="5325"/>
                  </a:lnTo>
                  <a:lnTo>
                    <a:pt x="615" y="5315"/>
                  </a:lnTo>
                  <a:lnTo>
                    <a:pt x="569" y="5303"/>
                  </a:lnTo>
                  <a:lnTo>
                    <a:pt x="524" y="5289"/>
                  </a:lnTo>
                  <a:lnTo>
                    <a:pt x="481" y="5273"/>
                  </a:lnTo>
                  <a:lnTo>
                    <a:pt x="440" y="5256"/>
                  </a:lnTo>
                  <a:lnTo>
                    <a:pt x="401" y="5237"/>
                  </a:lnTo>
                  <a:lnTo>
                    <a:pt x="364" y="5217"/>
                  </a:lnTo>
                  <a:lnTo>
                    <a:pt x="328" y="5194"/>
                  </a:lnTo>
                  <a:lnTo>
                    <a:pt x="295" y="5170"/>
                  </a:lnTo>
                  <a:lnTo>
                    <a:pt x="263" y="5144"/>
                  </a:lnTo>
                  <a:lnTo>
                    <a:pt x="233" y="5116"/>
                  </a:lnTo>
                  <a:lnTo>
                    <a:pt x="204" y="5086"/>
                  </a:lnTo>
                  <a:lnTo>
                    <a:pt x="178" y="5055"/>
                  </a:lnTo>
                  <a:lnTo>
                    <a:pt x="153" y="5022"/>
                  </a:lnTo>
                  <a:lnTo>
                    <a:pt x="131" y="4987"/>
                  </a:lnTo>
                  <a:lnTo>
                    <a:pt x="110" y="4949"/>
                  </a:lnTo>
                  <a:lnTo>
                    <a:pt x="91" y="4911"/>
                  </a:lnTo>
                  <a:lnTo>
                    <a:pt x="74" y="4871"/>
                  </a:lnTo>
                  <a:lnTo>
                    <a:pt x="58" y="4829"/>
                  </a:lnTo>
                  <a:lnTo>
                    <a:pt x="45" y="4785"/>
                  </a:lnTo>
                  <a:lnTo>
                    <a:pt x="33" y="4739"/>
                  </a:lnTo>
                  <a:lnTo>
                    <a:pt x="23" y="4692"/>
                  </a:lnTo>
                  <a:lnTo>
                    <a:pt x="15" y="4642"/>
                  </a:lnTo>
                  <a:lnTo>
                    <a:pt x="8" y="4591"/>
                  </a:lnTo>
                  <a:lnTo>
                    <a:pt x="4" y="4539"/>
                  </a:lnTo>
                  <a:lnTo>
                    <a:pt x="1" y="4484"/>
                  </a:lnTo>
                  <a:lnTo>
                    <a:pt x="0" y="4428"/>
                  </a:lnTo>
                  <a:lnTo>
                    <a:pt x="0" y="0"/>
                  </a:lnTo>
                  <a:lnTo>
                    <a:pt x="6058" y="0"/>
                  </a:lnTo>
                  <a:lnTo>
                    <a:pt x="6111" y="1"/>
                  </a:lnTo>
                  <a:lnTo>
                    <a:pt x="6165" y="3"/>
                  </a:lnTo>
                  <a:lnTo>
                    <a:pt x="6217" y="6"/>
                  </a:lnTo>
                  <a:lnTo>
                    <a:pt x="6269" y="10"/>
                  </a:lnTo>
                  <a:lnTo>
                    <a:pt x="6320" y="15"/>
                  </a:lnTo>
                  <a:lnTo>
                    <a:pt x="6371" y="22"/>
                  </a:lnTo>
                  <a:lnTo>
                    <a:pt x="6421" y="29"/>
                  </a:lnTo>
                  <a:lnTo>
                    <a:pt x="6472" y="38"/>
                  </a:lnTo>
                  <a:lnTo>
                    <a:pt x="6521" y="48"/>
                  </a:lnTo>
                  <a:lnTo>
                    <a:pt x="6570" y="60"/>
                  </a:lnTo>
                  <a:lnTo>
                    <a:pt x="6618" y="72"/>
                  </a:lnTo>
                  <a:lnTo>
                    <a:pt x="6666" y="86"/>
                  </a:lnTo>
                  <a:lnTo>
                    <a:pt x="6714" y="101"/>
                  </a:lnTo>
                  <a:lnTo>
                    <a:pt x="6762" y="117"/>
                  </a:lnTo>
                  <a:lnTo>
                    <a:pt x="6808" y="134"/>
                  </a:lnTo>
                  <a:lnTo>
                    <a:pt x="6855" y="153"/>
                  </a:lnTo>
                  <a:lnTo>
                    <a:pt x="6900" y="172"/>
                  </a:lnTo>
                  <a:lnTo>
                    <a:pt x="6946" y="193"/>
                  </a:lnTo>
                  <a:lnTo>
                    <a:pt x="6990" y="215"/>
                  </a:lnTo>
                  <a:lnTo>
                    <a:pt x="7035" y="240"/>
                  </a:lnTo>
                  <a:lnTo>
                    <a:pt x="7080" y="264"/>
                  </a:lnTo>
                  <a:lnTo>
                    <a:pt x="7123" y="290"/>
                  </a:lnTo>
                  <a:lnTo>
                    <a:pt x="7166" y="317"/>
                  </a:lnTo>
                  <a:lnTo>
                    <a:pt x="7209" y="345"/>
                  </a:lnTo>
                  <a:lnTo>
                    <a:pt x="7251" y="374"/>
                  </a:lnTo>
                  <a:lnTo>
                    <a:pt x="7292" y="405"/>
                  </a:lnTo>
                  <a:lnTo>
                    <a:pt x="7334" y="436"/>
                  </a:lnTo>
                  <a:lnTo>
                    <a:pt x="7376" y="469"/>
                  </a:lnTo>
                  <a:lnTo>
                    <a:pt x="7416" y="504"/>
                  </a:lnTo>
                  <a:lnTo>
                    <a:pt x="7456" y="540"/>
                  </a:lnTo>
                  <a:lnTo>
                    <a:pt x="7495" y="577"/>
                  </a:lnTo>
                  <a:lnTo>
                    <a:pt x="7534" y="614"/>
                  </a:lnTo>
                  <a:lnTo>
                    <a:pt x="7572" y="653"/>
                  </a:lnTo>
                  <a:lnTo>
                    <a:pt x="7609" y="692"/>
                  </a:lnTo>
                  <a:lnTo>
                    <a:pt x="7646" y="732"/>
                  </a:lnTo>
                  <a:lnTo>
                    <a:pt x="7681" y="772"/>
                  </a:lnTo>
                  <a:lnTo>
                    <a:pt x="7714" y="812"/>
                  </a:lnTo>
                  <a:lnTo>
                    <a:pt x="7746" y="854"/>
                  </a:lnTo>
                  <a:lnTo>
                    <a:pt x="7777" y="896"/>
                  </a:lnTo>
                  <a:lnTo>
                    <a:pt x="7807" y="938"/>
                  </a:lnTo>
                  <a:lnTo>
                    <a:pt x="7835" y="980"/>
                  </a:lnTo>
                  <a:lnTo>
                    <a:pt x="7863" y="1023"/>
                  </a:lnTo>
                  <a:lnTo>
                    <a:pt x="7889" y="1066"/>
                  </a:lnTo>
                  <a:lnTo>
                    <a:pt x="7914" y="1110"/>
                  </a:lnTo>
                  <a:lnTo>
                    <a:pt x="7937" y="1155"/>
                  </a:lnTo>
                  <a:lnTo>
                    <a:pt x="7961" y="1200"/>
                  </a:lnTo>
                  <a:lnTo>
                    <a:pt x="7982" y="1246"/>
                  </a:lnTo>
                  <a:lnTo>
                    <a:pt x="8002" y="1291"/>
                  </a:lnTo>
                  <a:lnTo>
                    <a:pt x="8021" y="1338"/>
                  </a:lnTo>
                  <a:lnTo>
                    <a:pt x="8038" y="1384"/>
                  </a:lnTo>
                  <a:lnTo>
                    <a:pt x="8055" y="1433"/>
                  </a:lnTo>
                  <a:lnTo>
                    <a:pt x="8070" y="1480"/>
                  </a:lnTo>
                  <a:lnTo>
                    <a:pt x="8084" y="1529"/>
                  </a:lnTo>
                  <a:lnTo>
                    <a:pt x="8097" y="1577"/>
                  </a:lnTo>
                  <a:lnTo>
                    <a:pt x="8108" y="1627"/>
                  </a:lnTo>
                  <a:lnTo>
                    <a:pt x="8118" y="1676"/>
                  </a:lnTo>
                  <a:lnTo>
                    <a:pt x="8128" y="1728"/>
                  </a:lnTo>
                  <a:lnTo>
                    <a:pt x="8135" y="1778"/>
                  </a:lnTo>
                  <a:lnTo>
                    <a:pt x="8142" y="1830"/>
                  </a:lnTo>
                  <a:lnTo>
                    <a:pt x="8148" y="1882"/>
                  </a:lnTo>
                  <a:lnTo>
                    <a:pt x="8152" y="1934"/>
                  </a:lnTo>
                  <a:lnTo>
                    <a:pt x="8155" y="1987"/>
                  </a:lnTo>
                  <a:lnTo>
                    <a:pt x="8157" y="2041"/>
                  </a:lnTo>
                  <a:lnTo>
                    <a:pt x="8157" y="2095"/>
                  </a:lnTo>
                  <a:lnTo>
                    <a:pt x="8157" y="2149"/>
                  </a:lnTo>
                  <a:lnTo>
                    <a:pt x="8155" y="2203"/>
                  </a:lnTo>
                  <a:lnTo>
                    <a:pt x="8152" y="2257"/>
                  </a:lnTo>
                  <a:lnTo>
                    <a:pt x="8148" y="2311"/>
                  </a:lnTo>
                  <a:lnTo>
                    <a:pt x="8142" y="2364"/>
                  </a:lnTo>
                  <a:lnTo>
                    <a:pt x="8135" y="2415"/>
                  </a:lnTo>
                  <a:lnTo>
                    <a:pt x="8128" y="2467"/>
                  </a:lnTo>
                  <a:lnTo>
                    <a:pt x="8118" y="2518"/>
                  </a:lnTo>
                  <a:lnTo>
                    <a:pt x="8108" y="2568"/>
                  </a:lnTo>
                  <a:lnTo>
                    <a:pt x="8097" y="2619"/>
                  </a:lnTo>
                  <a:lnTo>
                    <a:pt x="8084" y="2668"/>
                  </a:lnTo>
                  <a:lnTo>
                    <a:pt x="8070" y="2717"/>
                  </a:lnTo>
                  <a:lnTo>
                    <a:pt x="8055" y="2765"/>
                  </a:lnTo>
                  <a:lnTo>
                    <a:pt x="8038" y="2812"/>
                  </a:lnTo>
                  <a:lnTo>
                    <a:pt x="8021" y="2860"/>
                  </a:lnTo>
                  <a:lnTo>
                    <a:pt x="8002" y="2907"/>
                  </a:lnTo>
                  <a:lnTo>
                    <a:pt x="7982" y="2953"/>
                  </a:lnTo>
                  <a:lnTo>
                    <a:pt x="7961" y="2998"/>
                  </a:lnTo>
                  <a:lnTo>
                    <a:pt x="7937" y="3043"/>
                  </a:lnTo>
                  <a:lnTo>
                    <a:pt x="7914" y="3088"/>
                  </a:lnTo>
                  <a:lnTo>
                    <a:pt x="7889" y="3132"/>
                  </a:lnTo>
                  <a:lnTo>
                    <a:pt x="7863" y="3175"/>
                  </a:lnTo>
                  <a:lnTo>
                    <a:pt x="7835" y="3218"/>
                  </a:lnTo>
                  <a:lnTo>
                    <a:pt x="7807" y="3261"/>
                  </a:lnTo>
                  <a:lnTo>
                    <a:pt x="7777" y="3302"/>
                  </a:lnTo>
                  <a:lnTo>
                    <a:pt x="7746" y="3343"/>
                  </a:lnTo>
                  <a:lnTo>
                    <a:pt x="7714" y="3384"/>
                  </a:lnTo>
                  <a:lnTo>
                    <a:pt x="7681" y="3424"/>
                  </a:lnTo>
                  <a:lnTo>
                    <a:pt x="7646" y="3463"/>
                  </a:lnTo>
                  <a:lnTo>
                    <a:pt x="7609" y="3503"/>
                  </a:lnTo>
                  <a:lnTo>
                    <a:pt x="7572" y="3542"/>
                  </a:lnTo>
                  <a:lnTo>
                    <a:pt x="7534" y="3579"/>
                  </a:lnTo>
                  <a:lnTo>
                    <a:pt x="7495" y="3616"/>
                  </a:lnTo>
                  <a:lnTo>
                    <a:pt x="7456" y="3652"/>
                  </a:lnTo>
                  <a:lnTo>
                    <a:pt x="7416" y="3687"/>
                  </a:lnTo>
                  <a:lnTo>
                    <a:pt x="7376" y="3720"/>
                  </a:lnTo>
                  <a:lnTo>
                    <a:pt x="7334" y="3753"/>
                  </a:lnTo>
                  <a:lnTo>
                    <a:pt x="7292" y="3784"/>
                  </a:lnTo>
                  <a:lnTo>
                    <a:pt x="7251" y="3815"/>
                  </a:lnTo>
                  <a:lnTo>
                    <a:pt x="7209" y="3843"/>
                  </a:lnTo>
                  <a:lnTo>
                    <a:pt x="7166" y="3871"/>
                  </a:lnTo>
                  <a:lnTo>
                    <a:pt x="7123" y="3897"/>
                  </a:lnTo>
                  <a:lnTo>
                    <a:pt x="7080" y="3922"/>
                  </a:lnTo>
                  <a:lnTo>
                    <a:pt x="7035" y="3946"/>
                  </a:lnTo>
                  <a:lnTo>
                    <a:pt x="6990" y="3969"/>
                  </a:lnTo>
                  <a:lnTo>
                    <a:pt x="6946" y="3991"/>
                  </a:lnTo>
                  <a:lnTo>
                    <a:pt x="6900" y="4011"/>
                  </a:lnTo>
                  <a:lnTo>
                    <a:pt x="6855" y="4030"/>
                  </a:lnTo>
                  <a:lnTo>
                    <a:pt x="6808" y="4048"/>
                  </a:lnTo>
                  <a:lnTo>
                    <a:pt x="6762" y="4065"/>
                  </a:lnTo>
                  <a:lnTo>
                    <a:pt x="6714" y="4081"/>
                  </a:lnTo>
                  <a:lnTo>
                    <a:pt x="6666" y="4097"/>
                  </a:lnTo>
                  <a:lnTo>
                    <a:pt x="6618" y="4110"/>
                  </a:lnTo>
                  <a:lnTo>
                    <a:pt x="6570" y="4122"/>
                  </a:lnTo>
                  <a:lnTo>
                    <a:pt x="6521" y="4133"/>
                  </a:lnTo>
                  <a:lnTo>
                    <a:pt x="6472" y="4143"/>
                  </a:lnTo>
                  <a:lnTo>
                    <a:pt x="6421" y="4152"/>
                  </a:lnTo>
                  <a:lnTo>
                    <a:pt x="6371" y="4160"/>
                  </a:lnTo>
                  <a:lnTo>
                    <a:pt x="6320" y="4166"/>
                  </a:lnTo>
                  <a:lnTo>
                    <a:pt x="6269" y="4171"/>
                  </a:lnTo>
                  <a:lnTo>
                    <a:pt x="6217" y="4175"/>
                  </a:lnTo>
                  <a:lnTo>
                    <a:pt x="6165" y="4178"/>
                  </a:lnTo>
                  <a:lnTo>
                    <a:pt x="6111" y="4180"/>
                  </a:lnTo>
                  <a:lnTo>
                    <a:pt x="6058" y="4180"/>
                  </a:lnTo>
                </a:path>
              </a:pathLst>
            </a:custGeom>
            <a:solidFill>
              <a:srgbClr val="99CC00"/>
            </a:solidFill>
            <a:ln w="3175">
              <a:solidFill>
                <a:srgbClr val="339966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Freeform 74"/>
            <p:cNvSpPr>
              <a:spLocks noChangeArrowheads="1"/>
            </p:cNvSpPr>
            <p:nvPr/>
          </p:nvSpPr>
          <p:spPr bwMode="auto">
            <a:xfrm>
              <a:off x="4039" y="913"/>
              <a:ext cx="229" cy="99"/>
            </a:xfrm>
            <a:custGeom>
              <a:avLst/>
              <a:gdLst>
                <a:gd name="T0" fmla="*/ 156 w 229"/>
                <a:gd name="T1" fmla="*/ 97 h 126"/>
                <a:gd name="T2" fmla="*/ 157 w 229"/>
                <a:gd name="T3" fmla="*/ 92 h 126"/>
                <a:gd name="T4" fmla="*/ 157 w 229"/>
                <a:gd name="T5" fmla="*/ 88 h 126"/>
                <a:gd name="T6" fmla="*/ 155 w 229"/>
                <a:gd name="T7" fmla="*/ 84 h 126"/>
                <a:gd name="T8" fmla="*/ 152 w 229"/>
                <a:gd name="T9" fmla="*/ 81 h 126"/>
                <a:gd name="T10" fmla="*/ 147 w 229"/>
                <a:gd name="T11" fmla="*/ 78 h 126"/>
                <a:gd name="T12" fmla="*/ 141 w 229"/>
                <a:gd name="T13" fmla="*/ 75 h 126"/>
                <a:gd name="T14" fmla="*/ 134 w 229"/>
                <a:gd name="T15" fmla="*/ 72 h 126"/>
                <a:gd name="T16" fmla="*/ 121 w 229"/>
                <a:gd name="T17" fmla="*/ 69 h 126"/>
                <a:gd name="T18" fmla="*/ 103 w 229"/>
                <a:gd name="T19" fmla="*/ 65 h 126"/>
                <a:gd name="T20" fmla="*/ 85 w 229"/>
                <a:gd name="T21" fmla="*/ 61 h 126"/>
                <a:gd name="T22" fmla="*/ 66 w 229"/>
                <a:gd name="T23" fmla="*/ 57 h 126"/>
                <a:gd name="T24" fmla="*/ 48 w 229"/>
                <a:gd name="T25" fmla="*/ 54 h 126"/>
                <a:gd name="T26" fmla="*/ 36 w 229"/>
                <a:gd name="T27" fmla="*/ 51 h 126"/>
                <a:gd name="T28" fmla="*/ 29 w 229"/>
                <a:gd name="T29" fmla="*/ 49 h 126"/>
                <a:gd name="T30" fmla="*/ 22 w 229"/>
                <a:gd name="T31" fmla="*/ 46 h 126"/>
                <a:gd name="T32" fmla="*/ 16 w 229"/>
                <a:gd name="T33" fmla="*/ 44 h 126"/>
                <a:gd name="T34" fmla="*/ 11 w 229"/>
                <a:gd name="T35" fmla="*/ 41 h 126"/>
                <a:gd name="T36" fmla="*/ 6 w 229"/>
                <a:gd name="T37" fmla="*/ 39 h 126"/>
                <a:gd name="T38" fmla="*/ 2 w 229"/>
                <a:gd name="T39" fmla="*/ 35 h 126"/>
                <a:gd name="T40" fmla="*/ 0 w 229"/>
                <a:gd name="T41" fmla="*/ 32 h 126"/>
                <a:gd name="T42" fmla="*/ 0 w 229"/>
                <a:gd name="T43" fmla="*/ 28 h 126"/>
                <a:gd name="T44" fmla="*/ 2 w 229"/>
                <a:gd name="T45" fmla="*/ 24 h 126"/>
                <a:gd name="T46" fmla="*/ 7 w 229"/>
                <a:gd name="T47" fmla="*/ 20 h 126"/>
                <a:gd name="T48" fmla="*/ 13 w 229"/>
                <a:gd name="T49" fmla="*/ 15 h 126"/>
                <a:gd name="T50" fmla="*/ 22 w 229"/>
                <a:gd name="T51" fmla="*/ 9 h 126"/>
                <a:gd name="T52" fmla="*/ 32 w 229"/>
                <a:gd name="T53" fmla="*/ 3 h 126"/>
                <a:gd name="T54" fmla="*/ 33 w 229"/>
                <a:gd name="T55" fmla="*/ 3 h 126"/>
                <a:gd name="T56" fmla="*/ 23 w 229"/>
                <a:gd name="T57" fmla="*/ 9 h 126"/>
                <a:gd name="T58" fmla="*/ 16 w 229"/>
                <a:gd name="T59" fmla="*/ 14 h 126"/>
                <a:gd name="T60" fmla="*/ 12 w 229"/>
                <a:gd name="T61" fmla="*/ 19 h 126"/>
                <a:gd name="T62" fmla="*/ 9 w 229"/>
                <a:gd name="T63" fmla="*/ 24 h 126"/>
                <a:gd name="T64" fmla="*/ 9 w 229"/>
                <a:gd name="T65" fmla="*/ 28 h 126"/>
                <a:gd name="T66" fmla="*/ 11 w 229"/>
                <a:gd name="T67" fmla="*/ 31 h 126"/>
                <a:gd name="T68" fmla="*/ 16 w 229"/>
                <a:gd name="T69" fmla="*/ 33 h 126"/>
                <a:gd name="T70" fmla="*/ 26 w 229"/>
                <a:gd name="T71" fmla="*/ 37 h 126"/>
                <a:gd name="T72" fmla="*/ 42 w 229"/>
                <a:gd name="T73" fmla="*/ 41 h 126"/>
                <a:gd name="T74" fmla="*/ 60 w 229"/>
                <a:gd name="T75" fmla="*/ 44 h 126"/>
                <a:gd name="T76" fmla="*/ 79 w 229"/>
                <a:gd name="T77" fmla="*/ 48 h 126"/>
                <a:gd name="T78" fmla="*/ 100 w 229"/>
                <a:gd name="T79" fmla="*/ 50 h 126"/>
                <a:gd name="T80" fmla="*/ 120 w 229"/>
                <a:gd name="T81" fmla="*/ 53 h 126"/>
                <a:gd name="T82" fmla="*/ 138 w 229"/>
                <a:gd name="T83" fmla="*/ 57 h 126"/>
                <a:gd name="T84" fmla="*/ 155 w 229"/>
                <a:gd name="T85" fmla="*/ 61 h 126"/>
                <a:gd name="T86" fmla="*/ 166 w 229"/>
                <a:gd name="T87" fmla="*/ 65 h 126"/>
                <a:gd name="T88" fmla="*/ 172 w 229"/>
                <a:gd name="T89" fmla="*/ 68 h 126"/>
                <a:gd name="T90" fmla="*/ 175 w 229"/>
                <a:gd name="T91" fmla="*/ 72 h 126"/>
                <a:gd name="T92" fmla="*/ 176 w 229"/>
                <a:gd name="T93" fmla="*/ 75 h 126"/>
                <a:gd name="T94" fmla="*/ 175 w 229"/>
                <a:gd name="T95" fmla="*/ 79 h 126"/>
                <a:gd name="T96" fmla="*/ 172 w 229"/>
                <a:gd name="T97" fmla="*/ 84 h 126"/>
                <a:gd name="T98" fmla="*/ 166 w 229"/>
                <a:gd name="T99" fmla="*/ 90 h 126"/>
                <a:gd name="T100" fmla="*/ 159 w 229"/>
                <a:gd name="T101" fmla="*/ 96 h 12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29" h="126">
                  <a:moveTo>
                    <a:pt x="229" y="113"/>
                  </a:moveTo>
                  <a:lnTo>
                    <a:pt x="154" y="126"/>
                  </a:lnTo>
                  <a:lnTo>
                    <a:pt x="155" y="124"/>
                  </a:lnTo>
                  <a:lnTo>
                    <a:pt x="156" y="123"/>
                  </a:lnTo>
                  <a:lnTo>
                    <a:pt x="156" y="121"/>
                  </a:lnTo>
                  <a:lnTo>
                    <a:pt x="156" y="120"/>
                  </a:lnTo>
                  <a:lnTo>
                    <a:pt x="157" y="119"/>
                  </a:lnTo>
                  <a:lnTo>
                    <a:pt x="157" y="117"/>
                  </a:lnTo>
                  <a:lnTo>
                    <a:pt x="157" y="116"/>
                  </a:lnTo>
                  <a:lnTo>
                    <a:pt x="157" y="115"/>
                  </a:lnTo>
                  <a:lnTo>
                    <a:pt x="157" y="113"/>
                  </a:lnTo>
                  <a:lnTo>
                    <a:pt x="157" y="112"/>
                  </a:lnTo>
                  <a:lnTo>
                    <a:pt x="156" y="111"/>
                  </a:lnTo>
                  <a:lnTo>
                    <a:pt x="156" y="110"/>
                  </a:lnTo>
                  <a:lnTo>
                    <a:pt x="156" y="108"/>
                  </a:lnTo>
                  <a:lnTo>
                    <a:pt x="155" y="107"/>
                  </a:lnTo>
                  <a:lnTo>
                    <a:pt x="154" y="106"/>
                  </a:lnTo>
                  <a:lnTo>
                    <a:pt x="154" y="105"/>
                  </a:lnTo>
                  <a:lnTo>
                    <a:pt x="153" y="104"/>
                  </a:lnTo>
                  <a:lnTo>
                    <a:pt x="152" y="103"/>
                  </a:lnTo>
                  <a:lnTo>
                    <a:pt x="151" y="102"/>
                  </a:lnTo>
                  <a:lnTo>
                    <a:pt x="150" y="101"/>
                  </a:lnTo>
                  <a:lnTo>
                    <a:pt x="149" y="100"/>
                  </a:lnTo>
                  <a:lnTo>
                    <a:pt x="147" y="99"/>
                  </a:lnTo>
                  <a:lnTo>
                    <a:pt x="146" y="98"/>
                  </a:lnTo>
                  <a:lnTo>
                    <a:pt x="145" y="97"/>
                  </a:lnTo>
                  <a:lnTo>
                    <a:pt x="143" y="96"/>
                  </a:lnTo>
                  <a:lnTo>
                    <a:pt x="141" y="95"/>
                  </a:lnTo>
                  <a:lnTo>
                    <a:pt x="140" y="95"/>
                  </a:lnTo>
                  <a:lnTo>
                    <a:pt x="138" y="94"/>
                  </a:lnTo>
                  <a:lnTo>
                    <a:pt x="136" y="93"/>
                  </a:lnTo>
                  <a:lnTo>
                    <a:pt x="134" y="92"/>
                  </a:lnTo>
                  <a:lnTo>
                    <a:pt x="132" y="92"/>
                  </a:lnTo>
                  <a:lnTo>
                    <a:pt x="130" y="91"/>
                  </a:lnTo>
                  <a:lnTo>
                    <a:pt x="125" y="90"/>
                  </a:lnTo>
                  <a:lnTo>
                    <a:pt x="121" y="88"/>
                  </a:lnTo>
                  <a:lnTo>
                    <a:pt x="116" y="87"/>
                  </a:lnTo>
                  <a:lnTo>
                    <a:pt x="112" y="86"/>
                  </a:lnTo>
                  <a:lnTo>
                    <a:pt x="107" y="85"/>
                  </a:lnTo>
                  <a:lnTo>
                    <a:pt x="103" y="83"/>
                  </a:lnTo>
                  <a:lnTo>
                    <a:pt x="98" y="82"/>
                  </a:lnTo>
                  <a:lnTo>
                    <a:pt x="94" y="81"/>
                  </a:lnTo>
                  <a:lnTo>
                    <a:pt x="89" y="79"/>
                  </a:lnTo>
                  <a:lnTo>
                    <a:pt x="85" y="78"/>
                  </a:lnTo>
                  <a:lnTo>
                    <a:pt x="80" y="77"/>
                  </a:lnTo>
                  <a:lnTo>
                    <a:pt x="76" y="76"/>
                  </a:lnTo>
                  <a:lnTo>
                    <a:pt x="71" y="75"/>
                  </a:lnTo>
                  <a:lnTo>
                    <a:pt x="66" y="73"/>
                  </a:lnTo>
                  <a:lnTo>
                    <a:pt x="62" y="72"/>
                  </a:lnTo>
                  <a:lnTo>
                    <a:pt x="57" y="71"/>
                  </a:lnTo>
                  <a:lnTo>
                    <a:pt x="53" y="70"/>
                  </a:lnTo>
                  <a:lnTo>
                    <a:pt x="48" y="69"/>
                  </a:lnTo>
                  <a:lnTo>
                    <a:pt x="44" y="67"/>
                  </a:lnTo>
                  <a:lnTo>
                    <a:pt x="40" y="66"/>
                  </a:lnTo>
                  <a:lnTo>
                    <a:pt x="38" y="65"/>
                  </a:lnTo>
                  <a:lnTo>
                    <a:pt x="36" y="65"/>
                  </a:lnTo>
                  <a:lnTo>
                    <a:pt x="34" y="64"/>
                  </a:lnTo>
                  <a:lnTo>
                    <a:pt x="32" y="63"/>
                  </a:lnTo>
                  <a:lnTo>
                    <a:pt x="31" y="63"/>
                  </a:lnTo>
                  <a:lnTo>
                    <a:pt x="29" y="62"/>
                  </a:lnTo>
                  <a:lnTo>
                    <a:pt x="27" y="61"/>
                  </a:lnTo>
                  <a:lnTo>
                    <a:pt x="25" y="60"/>
                  </a:lnTo>
                  <a:lnTo>
                    <a:pt x="24" y="60"/>
                  </a:lnTo>
                  <a:lnTo>
                    <a:pt x="22" y="59"/>
                  </a:lnTo>
                  <a:lnTo>
                    <a:pt x="21" y="58"/>
                  </a:lnTo>
                  <a:lnTo>
                    <a:pt x="19" y="57"/>
                  </a:lnTo>
                  <a:lnTo>
                    <a:pt x="18" y="57"/>
                  </a:lnTo>
                  <a:lnTo>
                    <a:pt x="16" y="56"/>
                  </a:lnTo>
                  <a:lnTo>
                    <a:pt x="15" y="55"/>
                  </a:lnTo>
                  <a:lnTo>
                    <a:pt x="13" y="54"/>
                  </a:lnTo>
                  <a:lnTo>
                    <a:pt x="12" y="53"/>
                  </a:lnTo>
                  <a:lnTo>
                    <a:pt x="11" y="52"/>
                  </a:lnTo>
                  <a:lnTo>
                    <a:pt x="10" y="52"/>
                  </a:lnTo>
                  <a:lnTo>
                    <a:pt x="8" y="51"/>
                  </a:lnTo>
                  <a:lnTo>
                    <a:pt x="7" y="50"/>
                  </a:lnTo>
                  <a:lnTo>
                    <a:pt x="6" y="49"/>
                  </a:lnTo>
                  <a:lnTo>
                    <a:pt x="5" y="48"/>
                  </a:lnTo>
                  <a:lnTo>
                    <a:pt x="4" y="47"/>
                  </a:lnTo>
                  <a:lnTo>
                    <a:pt x="3" y="46"/>
                  </a:lnTo>
                  <a:lnTo>
                    <a:pt x="2" y="45"/>
                  </a:lnTo>
                  <a:lnTo>
                    <a:pt x="2" y="44"/>
                  </a:lnTo>
                  <a:lnTo>
                    <a:pt x="1" y="43"/>
                  </a:lnTo>
                  <a:lnTo>
                    <a:pt x="1" y="42"/>
                  </a:lnTo>
                  <a:lnTo>
                    <a:pt x="0" y="41"/>
                  </a:lnTo>
                  <a:lnTo>
                    <a:pt x="0" y="40"/>
                  </a:lnTo>
                  <a:lnTo>
                    <a:pt x="0" y="39"/>
                  </a:lnTo>
                  <a:lnTo>
                    <a:pt x="0" y="37"/>
                  </a:lnTo>
                  <a:lnTo>
                    <a:pt x="0" y="36"/>
                  </a:lnTo>
                  <a:lnTo>
                    <a:pt x="1" y="35"/>
                  </a:lnTo>
                  <a:lnTo>
                    <a:pt x="1" y="34"/>
                  </a:lnTo>
                  <a:lnTo>
                    <a:pt x="2" y="32"/>
                  </a:lnTo>
                  <a:lnTo>
                    <a:pt x="2" y="31"/>
                  </a:lnTo>
                  <a:lnTo>
                    <a:pt x="3" y="29"/>
                  </a:lnTo>
                  <a:lnTo>
                    <a:pt x="4" y="28"/>
                  </a:lnTo>
                  <a:lnTo>
                    <a:pt x="5" y="27"/>
                  </a:lnTo>
                  <a:lnTo>
                    <a:pt x="7" y="25"/>
                  </a:lnTo>
                  <a:lnTo>
                    <a:pt x="8" y="23"/>
                  </a:lnTo>
                  <a:lnTo>
                    <a:pt x="10" y="22"/>
                  </a:lnTo>
                  <a:lnTo>
                    <a:pt x="11" y="20"/>
                  </a:lnTo>
                  <a:lnTo>
                    <a:pt x="13" y="19"/>
                  </a:lnTo>
                  <a:lnTo>
                    <a:pt x="15" y="17"/>
                  </a:lnTo>
                  <a:lnTo>
                    <a:pt x="17" y="15"/>
                  </a:lnTo>
                  <a:lnTo>
                    <a:pt x="19" y="13"/>
                  </a:lnTo>
                  <a:lnTo>
                    <a:pt x="22" y="12"/>
                  </a:lnTo>
                  <a:lnTo>
                    <a:pt x="24" y="10"/>
                  </a:lnTo>
                  <a:lnTo>
                    <a:pt x="27" y="8"/>
                  </a:lnTo>
                  <a:lnTo>
                    <a:pt x="29" y="6"/>
                  </a:lnTo>
                  <a:lnTo>
                    <a:pt x="32" y="4"/>
                  </a:lnTo>
                  <a:lnTo>
                    <a:pt x="35" y="2"/>
                  </a:lnTo>
                  <a:lnTo>
                    <a:pt x="38" y="0"/>
                  </a:lnTo>
                  <a:lnTo>
                    <a:pt x="35" y="2"/>
                  </a:lnTo>
                  <a:lnTo>
                    <a:pt x="33" y="4"/>
                  </a:lnTo>
                  <a:lnTo>
                    <a:pt x="30" y="6"/>
                  </a:lnTo>
                  <a:lnTo>
                    <a:pt x="28" y="8"/>
                  </a:lnTo>
                  <a:lnTo>
                    <a:pt x="25" y="10"/>
                  </a:lnTo>
                  <a:lnTo>
                    <a:pt x="23" y="11"/>
                  </a:lnTo>
                  <a:lnTo>
                    <a:pt x="21" y="13"/>
                  </a:lnTo>
                  <a:lnTo>
                    <a:pt x="19" y="15"/>
                  </a:lnTo>
                  <a:lnTo>
                    <a:pt x="18" y="17"/>
                  </a:lnTo>
                  <a:lnTo>
                    <a:pt x="16" y="18"/>
                  </a:lnTo>
                  <a:lnTo>
                    <a:pt x="15" y="20"/>
                  </a:lnTo>
                  <a:lnTo>
                    <a:pt x="14" y="21"/>
                  </a:lnTo>
                  <a:lnTo>
                    <a:pt x="13" y="23"/>
                  </a:lnTo>
                  <a:lnTo>
                    <a:pt x="12" y="24"/>
                  </a:lnTo>
                  <a:lnTo>
                    <a:pt x="11" y="26"/>
                  </a:lnTo>
                  <a:lnTo>
                    <a:pt x="10" y="27"/>
                  </a:lnTo>
                  <a:lnTo>
                    <a:pt x="10" y="29"/>
                  </a:lnTo>
                  <a:lnTo>
                    <a:pt x="9" y="30"/>
                  </a:lnTo>
                  <a:lnTo>
                    <a:pt x="9" y="31"/>
                  </a:lnTo>
                  <a:lnTo>
                    <a:pt x="9" y="32"/>
                  </a:lnTo>
                  <a:lnTo>
                    <a:pt x="9" y="34"/>
                  </a:lnTo>
                  <a:lnTo>
                    <a:pt x="9" y="35"/>
                  </a:lnTo>
                  <a:lnTo>
                    <a:pt x="10" y="36"/>
                  </a:lnTo>
                  <a:lnTo>
                    <a:pt x="10" y="37"/>
                  </a:lnTo>
                  <a:lnTo>
                    <a:pt x="11" y="38"/>
                  </a:lnTo>
                  <a:lnTo>
                    <a:pt x="11" y="39"/>
                  </a:lnTo>
                  <a:lnTo>
                    <a:pt x="12" y="40"/>
                  </a:lnTo>
                  <a:lnTo>
                    <a:pt x="13" y="41"/>
                  </a:lnTo>
                  <a:lnTo>
                    <a:pt x="15" y="42"/>
                  </a:lnTo>
                  <a:lnTo>
                    <a:pt x="16" y="42"/>
                  </a:lnTo>
                  <a:lnTo>
                    <a:pt x="18" y="43"/>
                  </a:lnTo>
                  <a:lnTo>
                    <a:pt x="19" y="44"/>
                  </a:lnTo>
                  <a:lnTo>
                    <a:pt x="23" y="45"/>
                  </a:lnTo>
                  <a:lnTo>
                    <a:pt x="26" y="47"/>
                  </a:lnTo>
                  <a:lnTo>
                    <a:pt x="30" y="48"/>
                  </a:lnTo>
                  <a:lnTo>
                    <a:pt x="34" y="49"/>
                  </a:lnTo>
                  <a:lnTo>
                    <a:pt x="38" y="51"/>
                  </a:lnTo>
                  <a:lnTo>
                    <a:pt x="42" y="52"/>
                  </a:lnTo>
                  <a:lnTo>
                    <a:pt x="46" y="53"/>
                  </a:lnTo>
                  <a:lnTo>
                    <a:pt x="51" y="54"/>
                  </a:lnTo>
                  <a:lnTo>
                    <a:pt x="55" y="55"/>
                  </a:lnTo>
                  <a:lnTo>
                    <a:pt x="60" y="56"/>
                  </a:lnTo>
                  <a:lnTo>
                    <a:pt x="64" y="57"/>
                  </a:lnTo>
                  <a:lnTo>
                    <a:pt x="69" y="59"/>
                  </a:lnTo>
                  <a:lnTo>
                    <a:pt x="74" y="60"/>
                  </a:lnTo>
                  <a:lnTo>
                    <a:pt x="79" y="61"/>
                  </a:lnTo>
                  <a:lnTo>
                    <a:pt x="84" y="62"/>
                  </a:lnTo>
                  <a:lnTo>
                    <a:pt x="90" y="62"/>
                  </a:lnTo>
                  <a:lnTo>
                    <a:pt x="95" y="63"/>
                  </a:lnTo>
                  <a:lnTo>
                    <a:pt x="100" y="64"/>
                  </a:lnTo>
                  <a:lnTo>
                    <a:pt x="105" y="65"/>
                  </a:lnTo>
                  <a:lnTo>
                    <a:pt x="110" y="66"/>
                  </a:lnTo>
                  <a:lnTo>
                    <a:pt x="115" y="67"/>
                  </a:lnTo>
                  <a:lnTo>
                    <a:pt x="120" y="68"/>
                  </a:lnTo>
                  <a:lnTo>
                    <a:pt x="125" y="70"/>
                  </a:lnTo>
                  <a:lnTo>
                    <a:pt x="129" y="71"/>
                  </a:lnTo>
                  <a:lnTo>
                    <a:pt x="134" y="72"/>
                  </a:lnTo>
                  <a:lnTo>
                    <a:pt x="138" y="73"/>
                  </a:lnTo>
                  <a:lnTo>
                    <a:pt x="143" y="74"/>
                  </a:lnTo>
                  <a:lnTo>
                    <a:pt x="147" y="76"/>
                  </a:lnTo>
                  <a:lnTo>
                    <a:pt x="151" y="77"/>
                  </a:lnTo>
                  <a:lnTo>
                    <a:pt x="155" y="78"/>
                  </a:lnTo>
                  <a:lnTo>
                    <a:pt x="159" y="80"/>
                  </a:lnTo>
                  <a:lnTo>
                    <a:pt x="163" y="81"/>
                  </a:lnTo>
                  <a:lnTo>
                    <a:pt x="165" y="82"/>
                  </a:lnTo>
                  <a:lnTo>
                    <a:pt x="166" y="83"/>
                  </a:lnTo>
                  <a:lnTo>
                    <a:pt x="168" y="84"/>
                  </a:lnTo>
                  <a:lnTo>
                    <a:pt x="169" y="85"/>
                  </a:lnTo>
                  <a:lnTo>
                    <a:pt x="171" y="85"/>
                  </a:lnTo>
                  <a:lnTo>
                    <a:pt x="172" y="86"/>
                  </a:lnTo>
                  <a:lnTo>
                    <a:pt x="173" y="87"/>
                  </a:lnTo>
                  <a:lnTo>
                    <a:pt x="174" y="88"/>
                  </a:lnTo>
                  <a:lnTo>
                    <a:pt x="174" y="90"/>
                  </a:lnTo>
                  <a:lnTo>
                    <a:pt x="175" y="91"/>
                  </a:lnTo>
                  <a:lnTo>
                    <a:pt x="175" y="92"/>
                  </a:lnTo>
                  <a:lnTo>
                    <a:pt x="176" y="93"/>
                  </a:lnTo>
                  <a:lnTo>
                    <a:pt x="176" y="94"/>
                  </a:lnTo>
                  <a:lnTo>
                    <a:pt x="176" y="96"/>
                  </a:lnTo>
                  <a:lnTo>
                    <a:pt x="176" y="97"/>
                  </a:lnTo>
                  <a:lnTo>
                    <a:pt x="176" y="98"/>
                  </a:lnTo>
                  <a:lnTo>
                    <a:pt x="175" y="100"/>
                  </a:lnTo>
                  <a:lnTo>
                    <a:pt x="175" y="101"/>
                  </a:lnTo>
                  <a:lnTo>
                    <a:pt x="174" y="103"/>
                  </a:lnTo>
                  <a:lnTo>
                    <a:pt x="174" y="104"/>
                  </a:lnTo>
                  <a:lnTo>
                    <a:pt x="173" y="106"/>
                  </a:lnTo>
                  <a:lnTo>
                    <a:pt x="172" y="107"/>
                  </a:lnTo>
                  <a:lnTo>
                    <a:pt x="171" y="109"/>
                  </a:lnTo>
                  <a:lnTo>
                    <a:pt x="169" y="111"/>
                  </a:lnTo>
                  <a:lnTo>
                    <a:pt x="168" y="113"/>
                  </a:lnTo>
                  <a:lnTo>
                    <a:pt x="166" y="114"/>
                  </a:lnTo>
                  <a:lnTo>
                    <a:pt x="165" y="116"/>
                  </a:lnTo>
                  <a:lnTo>
                    <a:pt x="163" y="118"/>
                  </a:lnTo>
                  <a:lnTo>
                    <a:pt x="161" y="120"/>
                  </a:lnTo>
                  <a:lnTo>
                    <a:pt x="159" y="122"/>
                  </a:lnTo>
                  <a:lnTo>
                    <a:pt x="157" y="124"/>
                  </a:lnTo>
                  <a:lnTo>
                    <a:pt x="154" y="126"/>
                  </a:lnTo>
                </a:path>
              </a:pathLst>
            </a:custGeom>
            <a:solidFill>
              <a:srgbClr val="99CC00"/>
            </a:solidFill>
            <a:ln w="3175">
              <a:solidFill>
                <a:srgbClr val="339966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Freeform 75"/>
            <p:cNvSpPr>
              <a:spLocks noChangeArrowheads="1"/>
            </p:cNvSpPr>
            <p:nvPr/>
          </p:nvSpPr>
          <p:spPr bwMode="auto">
            <a:xfrm>
              <a:off x="4296" y="1054"/>
              <a:ext cx="61" cy="122"/>
            </a:xfrm>
            <a:custGeom>
              <a:avLst/>
              <a:gdLst>
                <a:gd name="T0" fmla="*/ 2 w 1401"/>
                <a:gd name="T1" fmla="*/ 122 h 2797"/>
                <a:gd name="T2" fmla="*/ 6 w 1401"/>
                <a:gd name="T3" fmla="*/ 122 h 2797"/>
                <a:gd name="T4" fmla="*/ 10 w 1401"/>
                <a:gd name="T5" fmla="*/ 121 h 2797"/>
                <a:gd name="T6" fmla="*/ 15 w 1401"/>
                <a:gd name="T7" fmla="*/ 120 h 2797"/>
                <a:gd name="T8" fmla="*/ 19 w 1401"/>
                <a:gd name="T9" fmla="*/ 119 h 2797"/>
                <a:gd name="T10" fmla="*/ 23 w 1401"/>
                <a:gd name="T11" fmla="*/ 118 h 2797"/>
                <a:gd name="T12" fmla="*/ 27 w 1401"/>
                <a:gd name="T13" fmla="*/ 116 h 2797"/>
                <a:gd name="T14" fmla="*/ 31 w 1401"/>
                <a:gd name="T15" fmla="*/ 114 h 2797"/>
                <a:gd name="T16" fmla="*/ 34 w 1401"/>
                <a:gd name="T17" fmla="*/ 111 h 2797"/>
                <a:gd name="T18" fmla="*/ 38 w 1401"/>
                <a:gd name="T19" fmla="*/ 109 h 2797"/>
                <a:gd name="T20" fmla="*/ 41 w 1401"/>
                <a:gd name="T21" fmla="*/ 106 h 2797"/>
                <a:gd name="T22" fmla="*/ 45 w 1401"/>
                <a:gd name="T23" fmla="*/ 102 h 2797"/>
                <a:gd name="T24" fmla="*/ 48 w 1401"/>
                <a:gd name="T25" fmla="*/ 99 h 2797"/>
                <a:gd name="T26" fmla="*/ 51 w 1401"/>
                <a:gd name="T27" fmla="*/ 95 h 2797"/>
                <a:gd name="T28" fmla="*/ 53 w 1401"/>
                <a:gd name="T29" fmla="*/ 91 h 2797"/>
                <a:gd name="T30" fmla="*/ 55 w 1401"/>
                <a:gd name="T31" fmla="*/ 88 h 2797"/>
                <a:gd name="T32" fmla="*/ 57 w 1401"/>
                <a:gd name="T33" fmla="*/ 84 h 2797"/>
                <a:gd name="T34" fmla="*/ 58 w 1401"/>
                <a:gd name="T35" fmla="*/ 79 h 2797"/>
                <a:gd name="T36" fmla="*/ 60 w 1401"/>
                <a:gd name="T37" fmla="*/ 75 h 2797"/>
                <a:gd name="T38" fmla="*/ 60 w 1401"/>
                <a:gd name="T39" fmla="*/ 71 h 2797"/>
                <a:gd name="T40" fmla="*/ 61 w 1401"/>
                <a:gd name="T41" fmla="*/ 66 h 2797"/>
                <a:gd name="T42" fmla="*/ 61 w 1401"/>
                <a:gd name="T43" fmla="*/ 62 h 2797"/>
                <a:gd name="T44" fmla="*/ 61 w 1401"/>
                <a:gd name="T45" fmla="*/ 57 h 2797"/>
                <a:gd name="T46" fmla="*/ 60 w 1401"/>
                <a:gd name="T47" fmla="*/ 53 h 2797"/>
                <a:gd name="T48" fmla="*/ 60 w 1401"/>
                <a:gd name="T49" fmla="*/ 48 h 2797"/>
                <a:gd name="T50" fmla="*/ 58 w 1401"/>
                <a:gd name="T51" fmla="*/ 44 h 2797"/>
                <a:gd name="T52" fmla="*/ 57 w 1401"/>
                <a:gd name="T53" fmla="*/ 40 h 2797"/>
                <a:gd name="T54" fmla="*/ 55 w 1401"/>
                <a:gd name="T55" fmla="*/ 36 h 2797"/>
                <a:gd name="T56" fmla="*/ 53 w 1401"/>
                <a:gd name="T57" fmla="*/ 32 h 2797"/>
                <a:gd name="T58" fmla="*/ 51 w 1401"/>
                <a:gd name="T59" fmla="*/ 28 h 2797"/>
                <a:gd name="T60" fmla="*/ 48 w 1401"/>
                <a:gd name="T61" fmla="*/ 25 h 2797"/>
                <a:gd name="T62" fmla="*/ 45 w 1401"/>
                <a:gd name="T63" fmla="*/ 21 h 2797"/>
                <a:gd name="T64" fmla="*/ 41 w 1401"/>
                <a:gd name="T65" fmla="*/ 18 h 2797"/>
                <a:gd name="T66" fmla="*/ 38 w 1401"/>
                <a:gd name="T67" fmla="*/ 14 h 2797"/>
                <a:gd name="T68" fmla="*/ 34 w 1401"/>
                <a:gd name="T69" fmla="*/ 11 h 2797"/>
                <a:gd name="T70" fmla="*/ 31 w 1401"/>
                <a:gd name="T71" fmla="*/ 9 h 2797"/>
                <a:gd name="T72" fmla="*/ 27 w 1401"/>
                <a:gd name="T73" fmla="*/ 7 h 2797"/>
                <a:gd name="T74" fmla="*/ 23 w 1401"/>
                <a:gd name="T75" fmla="*/ 5 h 2797"/>
                <a:gd name="T76" fmla="*/ 19 w 1401"/>
                <a:gd name="T77" fmla="*/ 3 h 2797"/>
                <a:gd name="T78" fmla="*/ 15 w 1401"/>
                <a:gd name="T79" fmla="*/ 2 h 2797"/>
                <a:gd name="T80" fmla="*/ 10 w 1401"/>
                <a:gd name="T81" fmla="*/ 1 h 2797"/>
                <a:gd name="T82" fmla="*/ 6 w 1401"/>
                <a:gd name="T83" fmla="*/ 0 h 2797"/>
                <a:gd name="T84" fmla="*/ 2 w 1401"/>
                <a:gd name="T85" fmla="*/ 0 h 2797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01" h="2797">
                  <a:moveTo>
                    <a:pt x="0" y="2797"/>
                  </a:moveTo>
                  <a:lnTo>
                    <a:pt x="0" y="2797"/>
                  </a:lnTo>
                  <a:lnTo>
                    <a:pt x="35" y="2796"/>
                  </a:lnTo>
                  <a:lnTo>
                    <a:pt x="69" y="2795"/>
                  </a:lnTo>
                  <a:lnTo>
                    <a:pt x="104" y="2793"/>
                  </a:lnTo>
                  <a:lnTo>
                    <a:pt x="138" y="2790"/>
                  </a:lnTo>
                  <a:lnTo>
                    <a:pt x="171" y="2787"/>
                  </a:lnTo>
                  <a:lnTo>
                    <a:pt x="205" y="2782"/>
                  </a:lnTo>
                  <a:lnTo>
                    <a:pt x="238" y="2777"/>
                  </a:lnTo>
                  <a:lnTo>
                    <a:pt x="270" y="2771"/>
                  </a:lnTo>
                  <a:lnTo>
                    <a:pt x="303" y="2764"/>
                  </a:lnTo>
                  <a:lnTo>
                    <a:pt x="335" y="2757"/>
                  </a:lnTo>
                  <a:lnTo>
                    <a:pt x="367" y="2749"/>
                  </a:lnTo>
                  <a:lnTo>
                    <a:pt x="400" y="2739"/>
                  </a:lnTo>
                  <a:lnTo>
                    <a:pt x="431" y="2730"/>
                  </a:lnTo>
                  <a:lnTo>
                    <a:pt x="462" y="2719"/>
                  </a:lnTo>
                  <a:lnTo>
                    <a:pt x="493" y="2708"/>
                  </a:lnTo>
                  <a:lnTo>
                    <a:pt x="524" y="2695"/>
                  </a:lnTo>
                  <a:lnTo>
                    <a:pt x="554" y="2682"/>
                  </a:lnTo>
                  <a:lnTo>
                    <a:pt x="584" y="2669"/>
                  </a:lnTo>
                  <a:lnTo>
                    <a:pt x="614" y="2654"/>
                  </a:lnTo>
                  <a:lnTo>
                    <a:pt x="643" y="2639"/>
                  </a:lnTo>
                  <a:lnTo>
                    <a:pt x="672" y="2623"/>
                  </a:lnTo>
                  <a:lnTo>
                    <a:pt x="702" y="2606"/>
                  </a:lnTo>
                  <a:lnTo>
                    <a:pt x="731" y="2588"/>
                  </a:lnTo>
                  <a:lnTo>
                    <a:pt x="760" y="2570"/>
                  </a:lnTo>
                  <a:lnTo>
                    <a:pt x="788" y="2551"/>
                  </a:lnTo>
                  <a:lnTo>
                    <a:pt x="815" y="2531"/>
                  </a:lnTo>
                  <a:lnTo>
                    <a:pt x="843" y="2509"/>
                  </a:lnTo>
                  <a:lnTo>
                    <a:pt x="870" y="2488"/>
                  </a:lnTo>
                  <a:lnTo>
                    <a:pt x="897" y="2466"/>
                  </a:lnTo>
                  <a:lnTo>
                    <a:pt x="924" y="2443"/>
                  </a:lnTo>
                  <a:lnTo>
                    <a:pt x="950" y="2419"/>
                  </a:lnTo>
                  <a:lnTo>
                    <a:pt x="977" y="2395"/>
                  </a:lnTo>
                  <a:lnTo>
                    <a:pt x="1004" y="2369"/>
                  </a:lnTo>
                  <a:lnTo>
                    <a:pt x="1029" y="2344"/>
                  </a:lnTo>
                  <a:lnTo>
                    <a:pt x="1053" y="2318"/>
                  </a:lnTo>
                  <a:lnTo>
                    <a:pt x="1077" y="2291"/>
                  </a:lnTo>
                  <a:lnTo>
                    <a:pt x="1099" y="2265"/>
                  </a:lnTo>
                  <a:lnTo>
                    <a:pt x="1121" y="2238"/>
                  </a:lnTo>
                  <a:lnTo>
                    <a:pt x="1142" y="2209"/>
                  </a:lnTo>
                  <a:lnTo>
                    <a:pt x="1163" y="2182"/>
                  </a:lnTo>
                  <a:lnTo>
                    <a:pt x="1182" y="2153"/>
                  </a:lnTo>
                  <a:lnTo>
                    <a:pt x="1201" y="2125"/>
                  </a:lnTo>
                  <a:lnTo>
                    <a:pt x="1218" y="2096"/>
                  </a:lnTo>
                  <a:lnTo>
                    <a:pt x="1235" y="2067"/>
                  </a:lnTo>
                  <a:lnTo>
                    <a:pt x="1251" y="2038"/>
                  </a:lnTo>
                  <a:lnTo>
                    <a:pt x="1267" y="2008"/>
                  </a:lnTo>
                  <a:lnTo>
                    <a:pt x="1281" y="1978"/>
                  </a:lnTo>
                  <a:lnTo>
                    <a:pt x="1296" y="1947"/>
                  </a:lnTo>
                  <a:lnTo>
                    <a:pt x="1308" y="1916"/>
                  </a:lnTo>
                  <a:lnTo>
                    <a:pt x="1320" y="1884"/>
                  </a:lnTo>
                  <a:lnTo>
                    <a:pt x="1332" y="1853"/>
                  </a:lnTo>
                  <a:lnTo>
                    <a:pt x="1342" y="1821"/>
                  </a:lnTo>
                  <a:lnTo>
                    <a:pt x="1351" y="1789"/>
                  </a:lnTo>
                  <a:lnTo>
                    <a:pt x="1360" y="1756"/>
                  </a:lnTo>
                  <a:lnTo>
                    <a:pt x="1368" y="1723"/>
                  </a:lnTo>
                  <a:lnTo>
                    <a:pt x="1375" y="1690"/>
                  </a:lnTo>
                  <a:lnTo>
                    <a:pt x="1381" y="1656"/>
                  </a:lnTo>
                  <a:lnTo>
                    <a:pt x="1386" y="1622"/>
                  </a:lnTo>
                  <a:lnTo>
                    <a:pt x="1391" y="1587"/>
                  </a:lnTo>
                  <a:lnTo>
                    <a:pt x="1395" y="1552"/>
                  </a:lnTo>
                  <a:lnTo>
                    <a:pt x="1398" y="1517"/>
                  </a:lnTo>
                  <a:lnTo>
                    <a:pt x="1400" y="1482"/>
                  </a:lnTo>
                  <a:lnTo>
                    <a:pt x="1401" y="1446"/>
                  </a:lnTo>
                  <a:lnTo>
                    <a:pt x="1401" y="1410"/>
                  </a:lnTo>
                  <a:lnTo>
                    <a:pt x="1401" y="1375"/>
                  </a:lnTo>
                  <a:lnTo>
                    <a:pt x="1400" y="1341"/>
                  </a:lnTo>
                  <a:lnTo>
                    <a:pt x="1398" y="1306"/>
                  </a:lnTo>
                  <a:lnTo>
                    <a:pt x="1395" y="1272"/>
                  </a:lnTo>
                  <a:lnTo>
                    <a:pt x="1391" y="1239"/>
                  </a:lnTo>
                  <a:lnTo>
                    <a:pt x="1386" y="1205"/>
                  </a:lnTo>
                  <a:lnTo>
                    <a:pt x="1381" y="1172"/>
                  </a:lnTo>
                  <a:lnTo>
                    <a:pt x="1375" y="1139"/>
                  </a:lnTo>
                  <a:lnTo>
                    <a:pt x="1368" y="1107"/>
                  </a:lnTo>
                  <a:lnTo>
                    <a:pt x="1360" y="1075"/>
                  </a:lnTo>
                  <a:lnTo>
                    <a:pt x="1351" y="1043"/>
                  </a:lnTo>
                  <a:lnTo>
                    <a:pt x="1342" y="1010"/>
                  </a:lnTo>
                  <a:lnTo>
                    <a:pt x="1332" y="979"/>
                  </a:lnTo>
                  <a:lnTo>
                    <a:pt x="1320" y="947"/>
                  </a:lnTo>
                  <a:lnTo>
                    <a:pt x="1308" y="917"/>
                  </a:lnTo>
                  <a:lnTo>
                    <a:pt x="1296" y="886"/>
                  </a:lnTo>
                  <a:lnTo>
                    <a:pt x="1281" y="855"/>
                  </a:lnTo>
                  <a:lnTo>
                    <a:pt x="1267" y="825"/>
                  </a:lnTo>
                  <a:lnTo>
                    <a:pt x="1251" y="795"/>
                  </a:lnTo>
                  <a:lnTo>
                    <a:pt x="1235" y="766"/>
                  </a:lnTo>
                  <a:lnTo>
                    <a:pt x="1218" y="736"/>
                  </a:lnTo>
                  <a:lnTo>
                    <a:pt x="1201" y="706"/>
                  </a:lnTo>
                  <a:lnTo>
                    <a:pt x="1182" y="677"/>
                  </a:lnTo>
                  <a:lnTo>
                    <a:pt x="1163" y="649"/>
                  </a:lnTo>
                  <a:lnTo>
                    <a:pt x="1142" y="620"/>
                  </a:lnTo>
                  <a:lnTo>
                    <a:pt x="1121" y="592"/>
                  </a:lnTo>
                  <a:lnTo>
                    <a:pt x="1099" y="564"/>
                  </a:lnTo>
                  <a:lnTo>
                    <a:pt x="1077" y="537"/>
                  </a:lnTo>
                  <a:lnTo>
                    <a:pt x="1053" y="509"/>
                  </a:lnTo>
                  <a:lnTo>
                    <a:pt x="1029" y="482"/>
                  </a:lnTo>
                  <a:lnTo>
                    <a:pt x="1004" y="456"/>
                  </a:lnTo>
                  <a:lnTo>
                    <a:pt x="977" y="428"/>
                  </a:lnTo>
                  <a:lnTo>
                    <a:pt x="950" y="402"/>
                  </a:lnTo>
                  <a:lnTo>
                    <a:pt x="924" y="376"/>
                  </a:lnTo>
                  <a:lnTo>
                    <a:pt x="897" y="351"/>
                  </a:lnTo>
                  <a:lnTo>
                    <a:pt x="870" y="327"/>
                  </a:lnTo>
                  <a:lnTo>
                    <a:pt x="843" y="305"/>
                  </a:lnTo>
                  <a:lnTo>
                    <a:pt x="815" y="282"/>
                  </a:lnTo>
                  <a:lnTo>
                    <a:pt x="788" y="261"/>
                  </a:lnTo>
                  <a:lnTo>
                    <a:pt x="760" y="241"/>
                  </a:lnTo>
                  <a:lnTo>
                    <a:pt x="731" y="221"/>
                  </a:lnTo>
                  <a:lnTo>
                    <a:pt x="702" y="202"/>
                  </a:lnTo>
                  <a:lnTo>
                    <a:pt x="672" y="184"/>
                  </a:lnTo>
                  <a:lnTo>
                    <a:pt x="643" y="167"/>
                  </a:lnTo>
                  <a:lnTo>
                    <a:pt x="614" y="151"/>
                  </a:lnTo>
                  <a:lnTo>
                    <a:pt x="584" y="135"/>
                  </a:lnTo>
                  <a:lnTo>
                    <a:pt x="554" y="120"/>
                  </a:lnTo>
                  <a:lnTo>
                    <a:pt x="524" y="106"/>
                  </a:lnTo>
                  <a:lnTo>
                    <a:pt x="493" y="93"/>
                  </a:lnTo>
                  <a:lnTo>
                    <a:pt x="462" y="81"/>
                  </a:lnTo>
                  <a:lnTo>
                    <a:pt x="431" y="70"/>
                  </a:lnTo>
                  <a:lnTo>
                    <a:pt x="400" y="60"/>
                  </a:lnTo>
                  <a:lnTo>
                    <a:pt x="367" y="50"/>
                  </a:lnTo>
                  <a:lnTo>
                    <a:pt x="335" y="41"/>
                  </a:lnTo>
                  <a:lnTo>
                    <a:pt x="303" y="33"/>
                  </a:lnTo>
                  <a:lnTo>
                    <a:pt x="270" y="26"/>
                  </a:lnTo>
                  <a:lnTo>
                    <a:pt x="238" y="20"/>
                  </a:lnTo>
                  <a:lnTo>
                    <a:pt x="205" y="15"/>
                  </a:lnTo>
                  <a:lnTo>
                    <a:pt x="171" y="10"/>
                  </a:lnTo>
                  <a:lnTo>
                    <a:pt x="138" y="6"/>
                  </a:lnTo>
                  <a:lnTo>
                    <a:pt x="104" y="4"/>
                  </a:lnTo>
                  <a:lnTo>
                    <a:pt x="69" y="1"/>
                  </a:lnTo>
                  <a:lnTo>
                    <a:pt x="35" y="0"/>
                  </a:lnTo>
                  <a:lnTo>
                    <a:pt x="0" y="0"/>
                  </a:lnTo>
                  <a:lnTo>
                    <a:pt x="0" y="2797"/>
                  </a:lnTo>
                  <a:close/>
                </a:path>
              </a:pathLst>
            </a:custGeom>
            <a:solidFill>
              <a:srgbClr val="99CC00"/>
            </a:solidFill>
            <a:ln w="3175">
              <a:solidFill>
                <a:srgbClr val="339966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33" name="内容占位符 6" descr="013000001654881223026846712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151" y="4483838"/>
            <a:ext cx="1621367" cy="146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图片 40" descr="D01171GCKQ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617" y="4594705"/>
            <a:ext cx="1818216" cy="136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图片 38" descr="电子表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318" y="4799006"/>
            <a:ext cx="1519767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矩形 35"/>
          <p:cNvSpPr/>
          <p:nvPr/>
        </p:nvSpPr>
        <p:spPr>
          <a:xfrm>
            <a:off x="963084" y="2488565"/>
            <a:ext cx="4301067" cy="156966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tx2"/>
              </a:buClr>
            </a:pPr>
            <a:r>
              <a:rPr lang="en-US" altLang="zh-CN" sz="2400" dirty="0">
                <a:solidFill>
                  <a:srgbClr val="404040"/>
                </a:solidFill>
                <a:latin typeface="Times New Roman" pitchFamily="18" charset="0"/>
                <a:ea typeface="宋体" pitchFamily="2" charset="-122"/>
              </a:rPr>
              <a:t>Without breaks, smooth, no interruptions; a range of values forming a line or curve without gaps or discontinuities.</a:t>
            </a:r>
            <a:endParaRPr lang="zh-CN" altLang="en-US" sz="2400" dirty="0">
              <a:solidFill>
                <a:srgbClr val="40404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703484" y="2488565"/>
            <a:ext cx="4550669" cy="156966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tx2"/>
              </a:buClr>
            </a:pPr>
            <a:r>
              <a:rPr lang="en-US" altLang="zh-CN" sz="2400" dirty="0">
                <a:solidFill>
                  <a:srgbClr val="404040"/>
                </a:solidFill>
                <a:latin typeface="Times New Roman" pitchFamily="18" charset="0"/>
                <a:ea typeface="宋体" pitchFamily="2" charset="-122"/>
              </a:rPr>
              <a:t>Broken down into pieces; opposite  of  continuous; a single part or point that can unambiguously be defined.</a:t>
            </a:r>
            <a:endParaRPr lang="zh-CN" altLang="en-US" sz="2400" dirty="0">
              <a:solidFill>
                <a:srgbClr val="404040"/>
              </a:solidFill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025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Digital and analog quantities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74411-8F0B-40DC-B544-B404B0E602E7}" type="datetime1">
              <a:rPr lang="en-US" altLang="zh-CN" smtClean="0"/>
              <a:t>9/15/2021</a:t>
            </a:fld>
            <a:endParaRPr 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4CDA-2F66-4C43-A884-56DEDD513BE9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4" name="Picture 5" descr="8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322" y="1707399"/>
            <a:ext cx="5185917" cy="217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 descr="AAGIGHL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7399"/>
            <a:ext cx="6258187" cy="2803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AAGIGHK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998" y="4097738"/>
            <a:ext cx="7771002" cy="276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95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Digital and analog </a:t>
            </a:r>
            <a:r>
              <a:rPr lang="en-US" altLang="zh-CN" dirty="0" smtClean="0"/>
              <a:t>quantities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/>
              <a:t>The Digital Advantage</a:t>
            </a:r>
            <a:endParaRPr lang="en-US" altLang="zh-CN" dirty="0" smtClean="0"/>
          </a:p>
          <a:p>
            <a:pPr lvl="1"/>
            <a:r>
              <a:rPr lang="en-US" altLang="zh-CN" sz="2600" dirty="0" smtClean="0"/>
              <a:t>Strong anti-interference ability, noiseless accumulation</a:t>
            </a:r>
            <a:r>
              <a:rPr lang="zh-CN" altLang="en-US" sz="2600" dirty="0" smtClean="0"/>
              <a:t>（抗干扰能力强，无噪声积累）</a:t>
            </a:r>
            <a:endParaRPr lang="en-US" altLang="zh-CN" sz="2600" dirty="0" smtClean="0"/>
          </a:p>
          <a:p>
            <a:pPr lvl="1"/>
            <a:r>
              <a:rPr lang="en-US" altLang="zh-CN" sz="2600" dirty="0"/>
              <a:t>Easy to encrypt, store, process and </a:t>
            </a:r>
            <a:r>
              <a:rPr lang="en-US" altLang="zh-CN" sz="2600" dirty="0" smtClean="0"/>
              <a:t>transmit</a:t>
            </a:r>
            <a:r>
              <a:rPr lang="zh-CN" altLang="en-US" sz="2600" dirty="0" smtClean="0"/>
              <a:t>（易于加密、存储、处理和传输。</a:t>
            </a:r>
            <a:endParaRPr lang="en-US" altLang="zh-CN" sz="2600" dirty="0" smtClean="0"/>
          </a:p>
          <a:p>
            <a:pPr lvl="1"/>
            <a:endParaRPr lang="en-US" altLang="zh-CN" dirty="0"/>
          </a:p>
          <a:p>
            <a:r>
              <a:rPr lang="en-US" altLang="zh-CN" dirty="0" smtClean="0"/>
              <a:t>The Digital Systems</a:t>
            </a:r>
            <a:r>
              <a:rPr lang="zh-CN" altLang="en-US" dirty="0" smtClean="0"/>
              <a:t>：</a:t>
            </a:r>
            <a:r>
              <a:rPr lang="en-US" altLang="zh-CN" dirty="0" smtClean="0">
                <a:ea typeface="宋体" pitchFamily="2" charset="-122"/>
              </a:rPr>
              <a:t>Systems </a:t>
            </a:r>
            <a:r>
              <a:rPr lang="en-US" altLang="zh-CN" dirty="0">
                <a:ea typeface="宋体" pitchFamily="2" charset="-122"/>
              </a:rPr>
              <a:t>that process discrete information</a:t>
            </a:r>
          </a:p>
          <a:p>
            <a:pPr lvl="1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4CDA-2F66-4C43-A884-56DEDD513BE9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DF49-678C-4107-8A53-5C12AB57D6CC}" type="datetime1">
              <a:rPr lang="en-US" altLang="zh-CN" smtClean="0"/>
              <a:t>9/15/2021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57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上课用字体1">
      <a:majorFont>
        <a:latin typeface="Franklin Gothic Heavy"/>
        <a:ea typeface="微软雅黑"/>
        <a:cs typeface=""/>
      </a:majorFont>
      <a:minorFont>
        <a:latin typeface="Franklin Gothic Book"/>
        <a:ea typeface="微软雅黑"/>
        <a:cs typeface="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2461</TotalTime>
  <Words>1013</Words>
  <Application>Microsoft Office PowerPoint</Application>
  <PresentationFormat>宽屏</PresentationFormat>
  <Paragraphs>274</Paragraphs>
  <Slides>25</Slides>
  <Notes>23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8" baseType="lpstr">
      <vt:lpstr>Gulim</vt:lpstr>
      <vt:lpstr>MS PGothic</vt:lpstr>
      <vt:lpstr>宋体</vt:lpstr>
      <vt:lpstr>微软雅黑</vt:lpstr>
      <vt:lpstr>Arial</vt:lpstr>
      <vt:lpstr>Calibri</vt:lpstr>
      <vt:lpstr>Cambria Math</vt:lpstr>
      <vt:lpstr>Franklin Gothic Book</vt:lpstr>
      <vt:lpstr>Franklin Gothic Heavy</vt:lpstr>
      <vt:lpstr>Times New Roman</vt:lpstr>
      <vt:lpstr>Trebuchet MS</vt:lpstr>
      <vt:lpstr>Wingdings</vt:lpstr>
      <vt:lpstr>Circuit</vt:lpstr>
      <vt:lpstr>DIGITAL LOGIC 数字逻辑</vt:lpstr>
      <vt:lpstr>Instructional objective </vt:lpstr>
      <vt:lpstr>Course content</vt:lpstr>
      <vt:lpstr>About Course </vt:lpstr>
      <vt:lpstr>Introductory Concepts</vt:lpstr>
      <vt:lpstr>Digital and analog quantities （数字量与模拟量）</vt:lpstr>
      <vt:lpstr>Digital and analog quantities</vt:lpstr>
      <vt:lpstr>Digital and analog quantities</vt:lpstr>
      <vt:lpstr>Digital and analog quantities</vt:lpstr>
      <vt:lpstr>Mechatronics</vt:lpstr>
      <vt:lpstr>History of Digital System</vt:lpstr>
      <vt:lpstr>Binary digits （二进制数）</vt:lpstr>
      <vt:lpstr>Logic Levels （逻辑电平）</vt:lpstr>
      <vt:lpstr>Digital waveforms （数字波形）</vt:lpstr>
      <vt:lpstr>Digital waveforms -Nonideal pulse characteristics（非理想脉冲）</vt:lpstr>
      <vt:lpstr>Digital waveforms --waveform characteristics（波形特性）</vt:lpstr>
      <vt:lpstr>Digital waveforms --carries Binary information（携带二进制信息）</vt:lpstr>
      <vt:lpstr>Digital wafeforms</vt:lpstr>
      <vt:lpstr>Data transfer （数据传送）</vt:lpstr>
      <vt:lpstr>Fixed-Function Integrated Circuits （固定功能的集成电路）</vt:lpstr>
      <vt:lpstr>Pin Numbering （引脚编号）</vt:lpstr>
      <vt:lpstr>Complexity classifications （集成度分类）</vt:lpstr>
      <vt:lpstr>~4 Billion ARM Processors Each Year</vt:lpstr>
      <vt:lpstr>PowerPoint 演示文稿</vt:lpstr>
      <vt:lpstr>CES-2021 (International Consumer Electronics Show)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marige</dc:creator>
  <cp:lastModifiedBy>marige</cp:lastModifiedBy>
  <cp:revision>131</cp:revision>
  <dcterms:created xsi:type="dcterms:W3CDTF">2014-08-26T23:43:54Z</dcterms:created>
  <dcterms:modified xsi:type="dcterms:W3CDTF">2021-09-15T08:28:02Z</dcterms:modified>
</cp:coreProperties>
</file>